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70" r:id="rId2"/>
    <p:sldId id="271" r:id="rId3"/>
    <p:sldId id="274" r:id="rId4"/>
    <p:sldId id="29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804" y="90"/>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42A4967-577D-47DD-8CA3-792F4C71F712}" type="datetimeFigureOut">
              <a:rPr lang="en-GB" smtClean="0"/>
              <a:t>22/06/2021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7DE5E9-8BD0-42A4-8E52-6459AAE42C8F}" type="slidenum">
              <a:rPr lang="en-GB" smtClean="0"/>
              <a:t>‹#›</a:t>
            </a:fld>
            <a:endParaRPr lang="en-GB"/>
          </a:p>
        </p:txBody>
      </p:sp>
    </p:spTree>
    <p:extLst>
      <p:ext uri="{BB962C8B-B14F-4D97-AF65-F5344CB8AC3E}">
        <p14:creationId xmlns:p14="http://schemas.microsoft.com/office/powerpoint/2010/main" val="2172817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67DE5E9-8BD0-42A4-8E52-6459AAE42C8F}" type="slidenum">
              <a:rPr lang="en-GB" smtClean="0"/>
              <a:t>1</a:t>
            </a:fld>
            <a:endParaRPr lang="en-GB"/>
          </a:p>
        </p:txBody>
      </p:sp>
    </p:spTree>
    <p:extLst>
      <p:ext uri="{BB962C8B-B14F-4D97-AF65-F5344CB8AC3E}">
        <p14:creationId xmlns:p14="http://schemas.microsoft.com/office/powerpoint/2010/main" val="1067012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67DE5E9-8BD0-42A4-8E52-6459AAE42C8F}" type="slidenum">
              <a:rPr lang="en-GB" smtClean="0"/>
              <a:t>2</a:t>
            </a:fld>
            <a:endParaRPr lang="en-GB"/>
          </a:p>
        </p:txBody>
      </p:sp>
    </p:spTree>
    <p:extLst>
      <p:ext uri="{BB962C8B-B14F-4D97-AF65-F5344CB8AC3E}">
        <p14:creationId xmlns:p14="http://schemas.microsoft.com/office/powerpoint/2010/main" val="40657006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67DE5E9-8BD0-42A4-8E52-6459AAE42C8F}" type="slidenum">
              <a:rPr lang="en-GB" smtClean="0"/>
              <a:t>3</a:t>
            </a:fld>
            <a:endParaRPr lang="en-GB"/>
          </a:p>
        </p:txBody>
      </p:sp>
    </p:spTree>
    <p:extLst>
      <p:ext uri="{BB962C8B-B14F-4D97-AF65-F5344CB8AC3E}">
        <p14:creationId xmlns:p14="http://schemas.microsoft.com/office/powerpoint/2010/main" val="3210650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F67DE5E9-8BD0-42A4-8E52-6459AAE42C8F}" type="slidenum">
              <a:rPr lang="en-GB" smtClean="0"/>
              <a:t>4</a:t>
            </a:fld>
            <a:endParaRPr lang="en-GB"/>
          </a:p>
        </p:txBody>
      </p:sp>
    </p:spTree>
    <p:extLst>
      <p:ext uri="{BB962C8B-B14F-4D97-AF65-F5344CB8AC3E}">
        <p14:creationId xmlns:p14="http://schemas.microsoft.com/office/powerpoint/2010/main" val="59963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4BD3814-97CE-4537-BA9B-250A645C216F}" type="datetimeFigureOut">
              <a:rPr lang="en-GB" smtClean="0"/>
              <a:pPr/>
              <a:t>22/06/2021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B97492-5633-44B2-ADD4-03980CFC5749}"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BD3814-97CE-4537-BA9B-250A645C216F}" type="datetimeFigureOut">
              <a:rPr lang="en-GB" smtClean="0"/>
              <a:pPr/>
              <a:t>22/06/2021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B97492-5633-44B2-ADD4-03980CFC5749}"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www.youtube.com/watch?v=44wJ1gnBK0c" TargetMode="External"/><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hyperlink" Target="http://www.google.co.uk/imgres?imgurl=http://upload.wikimedia.org/wikipedia/commons/thumb/9/97/Herbert_Hoover.jpg/245px-Herbert_Hoover.jpg&amp;imgrefurl=http://en.wikipedia.org/wiki/Herbert_Hoover&amp;usg=__Hitklnpv047wtO9nMWufFDQLbtg=&amp;h=304&amp;w=245&amp;sz=8&amp;hl=en&amp;start=3&amp;zoom=1&amp;um=1&amp;itbs=1&amp;tbnid=HEX79Mw7swmZgM:&amp;tbnh=116&amp;tbnw=93&amp;prev=/search?q=herbert+hoover&amp;um=1&amp;hl=en&amp;rls=com.microsoft:en-gb:IE-SearchBox&amp;tbm=isch&amp;ei=WIYdTsCnL8m68gPNxeicCA" TargetMode="External"/><Relationship Id="rId18" Type="http://schemas.openxmlformats.org/officeDocument/2006/relationships/image" Target="../media/image13.jpeg"/><Relationship Id="rId26" Type="http://schemas.openxmlformats.org/officeDocument/2006/relationships/image" Target="../media/image17.jpeg"/><Relationship Id="rId3" Type="http://schemas.openxmlformats.org/officeDocument/2006/relationships/hyperlink" Target="http://www.google.co.uk/imgres?imgurl=http://upload.wikimedia.org/wikipedia/commons/thumb/4/44/Abraham_Lincoln_head_on_shoulders_photo_portrait.jpg/225px-Abraham_Lincoln_head_on_shoulders_photo_portrait.jpg&amp;imgrefurl=http://en.wikipedia.org/wiki/Abraham_Lincoln&amp;usg=__7cFDoHmD35ZxHiHbGe85RO70HEA=&amp;h=295&amp;w=225&amp;sz=13&amp;hl=en&amp;start=1&amp;zoom=1&amp;um=1&amp;itbs=1&amp;tbnid=sJjm-h8ijKLE4M:&amp;tbnh=115&amp;tbnw=88&amp;prev=/search?q=abraham+Lincoln&amp;um=1&amp;hl=en&amp;sa=N&amp;rls=com.microsoft:en-gb:IE-SearchBox&amp;tbm=isch&amp;ei=0WMdTtLDHImr8AO26sSbCA" TargetMode="External"/><Relationship Id="rId21" Type="http://schemas.openxmlformats.org/officeDocument/2006/relationships/hyperlink" Target="http://www.google.co.uk/imgres?imgurl=http://charlespaolino.files.wordpress.com/2010/08/lbj-1.jpg&amp;imgrefurl=http://charlespaolino.wordpress.com/2010/08/27/books-lyndon-b-johnson-by-charles-peters/&amp;usg=__G3c0OBnSq60p5_BYTE5xIU92bP4=&amp;h=1288&amp;w=918&amp;sz=168&amp;hl=en&amp;start=6&amp;zoom=1&amp;tbnid=4McloWjALcSBYM:&amp;tbnh=150&amp;tbnw=107&amp;ei=PdOBTtC-EofssgaK4eD4DQ&amp;prev=/search?q=Lyndon+johnson&amp;hl=en&amp;safe=vss&amp;sa=X&amp;rls=com.microsoft:en-gb:IE-SearchBox&amp;tbm=isch&amp;prmd=ivnso&amp;itbs=1" TargetMode="External"/><Relationship Id="rId7" Type="http://schemas.openxmlformats.org/officeDocument/2006/relationships/hyperlink" Target="http://www.google.co.uk/imgres?imgurl=http://www.americaslibrary.gov/assets/jb/nation/jb_nation_grant_1_m.jpg&amp;imgrefurl=http://www.americaslibrary.gov/jb/nation/jb_nation_grant_1.html&amp;usg=__mBhf31WUJP7UctA54nHZD5U1pYg=&amp;h=200&amp;w=200&amp;sz=11&amp;hl=en&amp;start=6&amp;zoom=1&amp;um=1&amp;itbs=1&amp;tbnid=hGISyl6CTJWFvM:&amp;tbnh=104&amp;tbnw=104&amp;prev=/search?q=ulysses+s+grant&amp;um=1&amp;hl=en&amp;rls=com.microsoft:en-gb:IE-SearchBox&amp;tbm=isch&amp;ei=82YdTsuJNYaq8QOP3s2fCA" TargetMode="External"/><Relationship Id="rId12" Type="http://schemas.openxmlformats.org/officeDocument/2006/relationships/image" Target="../media/image10.jpeg"/><Relationship Id="rId17" Type="http://schemas.openxmlformats.org/officeDocument/2006/relationships/hyperlink" Target="http://www.google.co.uk/imgres?imgurl=http://thelibertyblog.org/wp-content/uploads/2011/07/Harry-S-Truman-head.jpg&amp;imgrefurl=http://thelibertyblog.org/2011/08/15/harry-truman-fdr-confront-the-unions-america-first/&amp;usg=__zmCqiVKaBQlPSI3Fbbtj5PYgHkI=&amp;h=387&amp;w=400&amp;sz=24&amp;hl=en&amp;start=3&amp;zoom=1&amp;tbnid=0MqE9STsRdw0DM:&amp;tbnh=120&amp;tbnw=124&amp;ei=_9KBTqnvGYrKtAb48_m7Aw&amp;prev=/search?q=Truman&amp;hl=en&amp;safe=vss&amp;sa=X&amp;rls=com.microsoft:en-gb:IE-SearchBox&amp;tbm=isch&amp;prmd=ivnsb&amp;itbs=1" TargetMode="External"/><Relationship Id="rId25" Type="http://schemas.openxmlformats.org/officeDocument/2006/relationships/hyperlink" Target="http://www.google.co.uk/imgres?imgurl=http://reason.com/assets/mc/jsullum/2011_06/Jimmy-Carter2.jpg&amp;imgrefurl=http://reason.com/blog/2011/06/17/did-jimmy-carter-end-the-war-o&amp;usg=__xcjqQeUShQ7VgACN0HCm-e4qsd8=&amp;h=425&amp;w=340&amp;sz=30&amp;hl=en&amp;start=8&amp;zoom=1&amp;tbnid=sS6PiHGsWl0UVM:&amp;tbnh=126&amp;tbnw=101&amp;ei=idOBTqWBA9DHtAaG5vz9DQ&amp;prev=/search?q=Jimmy+carter&amp;hl=en&amp;safe=vss&amp;sa=X&amp;rls=com.microsoft:en-gb:IE-SearchBox&amp;tbm=isch&amp;prmd=ivnsuo&amp;itbs=1" TargetMode="External"/><Relationship Id="rId2" Type="http://schemas.openxmlformats.org/officeDocument/2006/relationships/notesSlide" Target="../notesSlides/notesSlide4.xml"/><Relationship Id="rId16" Type="http://schemas.openxmlformats.org/officeDocument/2006/relationships/image" Target="../media/image12.jpeg"/><Relationship Id="rId20"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7.jpeg"/><Relationship Id="rId11" Type="http://schemas.openxmlformats.org/officeDocument/2006/relationships/hyperlink" Target="http://www.google.co.uk/imgres?imgurl=http://wa8.wikispaces.com/file/view/president_woodrow_wilson_po.jpg/171580063/president_woodrow_wilson_po.jpg&amp;imgrefurl=http://wa8.wikispaces.com/Woodrow+Wilson&amp;usg=__XvY8iJY6olFG00j_CeTBl6m2gzQ=&amp;h=574&amp;w=500&amp;sz=162&amp;hl=en&amp;start=4&amp;zoom=1&amp;um=1&amp;itbs=1&amp;tbnid=6u8XJAspcVSGtM:&amp;tbnh=134&amp;tbnw=117&amp;prev=/search?q=woodrow+wilson&amp;um=1&amp;hl=en&amp;rls=com.microsoft:en-gb:IE-SearchBox&amp;tbm=isch&amp;ei=boQdTrXLNYnX8gOh3f2PCA" TargetMode="External"/><Relationship Id="rId24" Type="http://schemas.openxmlformats.org/officeDocument/2006/relationships/image" Target="../media/image16.jpeg"/><Relationship Id="rId5" Type="http://schemas.openxmlformats.org/officeDocument/2006/relationships/hyperlink" Target="http://www.google.co.uk/imgres?imgurl=http://www.history.army.mil/books/cg&amp;csa/_notes/20a.jpg&amp;imgrefurl=http://www.history.army.mil/books/cg&amp;csa/CG-Intro-II.htm&amp;usg=__8EKlTlNrRREJfZ0A9-jl00OVfJw=&amp;h=339&amp;w=303&amp;sz=46&amp;hl=en&amp;start=8&amp;zoom=1&amp;um=1&amp;itbs=1&amp;tbnid=IjIZXSvmZbJ0OM:&amp;tbnh=119&amp;tbnw=106&amp;prev=/search?q=andrew+johnson&amp;um=1&amp;hl=en&amp;rls=com.microsoft:en-gb:IE-SearchBox&amp;tbm=isch&amp;ei=j2YdTuWmMsqr8AO3mIymCA" TargetMode="External"/><Relationship Id="rId15" Type="http://schemas.openxmlformats.org/officeDocument/2006/relationships/hyperlink" Target="http://www.google.co.uk/imgres?imgurl=http://gardenofpraise.com/images/roos.jpg&amp;imgrefurl=http://gardenofpraise.com/ibdfdr.htm&amp;usg=__92ZExAafLeSdVqonACS3w7bO18U=&amp;h=480&amp;w=408&amp;sz=10&amp;hl=en&amp;start=3&amp;zoom=1&amp;um=1&amp;itbs=1&amp;tbnid=Z6N70xgS0a7UzM:&amp;tbnh=129&amp;tbnw=110&amp;prev=/search?q=franklin+d+roosevelt&amp;um=1&amp;hl=en&amp;rls=com.microsoft:en-gb:IE-SearchBox&amp;tbm=isch&amp;ei=r4cdTrzwJciY8QPs77iYCA" TargetMode="External"/><Relationship Id="rId23" Type="http://schemas.openxmlformats.org/officeDocument/2006/relationships/hyperlink" Target="http://www.google.co.uk/imgres?imgurl=http://images.wikia.com/mafia/images/4/40/Nixon.jpg&amp;imgrefurl=http://mafia.wikia.com/wiki/Richard_Nixon&amp;usg=__j0A2BOwUyK0C0YA6iG18LXbFEsw=&amp;h=473&amp;w=400&amp;sz=21&amp;hl=en&amp;start=3&amp;zoom=1&amp;tbnid=iH_-Mf8FWQHRSM:&amp;tbnh=129&amp;tbnw=109&amp;ei=ZtOBTuGkG4vysgaTv6yuDg&amp;prev=/search?q=Nixon&amp;hl=en&amp;safe=vss&amp;sa=X&amp;rls=com.microsoft:en-gb:IE-SearchBox&amp;tbm=isch&amp;prmd=ivns&amp;itbs=1" TargetMode="External"/><Relationship Id="rId28" Type="http://schemas.openxmlformats.org/officeDocument/2006/relationships/image" Target="../media/image18.jpeg"/><Relationship Id="rId10" Type="http://schemas.openxmlformats.org/officeDocument/2006/relationships/image" Target="../media/image9.jpeg"/><Relationship Id="rId19" Type="http://schemas.openxmlformats.org/officeDocument/2006/relationships/hyperlink" Target="http://www.google.co.uk/imgres?imgurl=http://cdn.babble.com/famecrawler/files/2010/11/jfk-deathbed-confession.jpg&amp;imgrefurl=http://blogs.babble.com/famecrawler/2010/11/19/jfk-deathbed-confession-can-jesse-ventura-solve-the-case-video/&amp;usg=__0XegMRYhcFmZ0CDqUqeRisYKb4E=&amp;h=379&amp;w=300&amp;sz=28&amp;hl=en&amp;start=2&amp;zoom=1&amp;tbnid=xRY6_5CWUDM-TM:&amp;tbnh=123&amp;tbnw=97&amp;ei=GtOBTvn9NYT2sga7otycDg&amp;prev=/search?q=JFK&amp;hl=en&amp;safe=vss&amp;sa=X&amp;rls=com.microsoft:en-gb:IE-SearchBox&amp;tbm=isch&amp;prmd=ivns&amp;itbs=1" TargetMode="External"/><Relationship Id="rId4" Type="http://schemas.openxmlformats.org/officeDocument/2006/relationships/image" Target="../media/image6.jpeg"/><Relationship Id="rId9" Type="http://schemas.openxmlformats.org/officeDocument/2006/relationships/hyperlink" Target="http://www.google.co.uk/imgres?imgurl=http://www.nndb.com/people/430/000026352/theodore-roosevelt.jpg&amp;imgrefurl=http://www.nndb.com/people/430/000026352/&amp;usg=__14KgpGELRrwFdY16LmVRCTWIG4M=&amp;h=326&amp;w=251&amp;sz=20&amp;hl=en&amp;start=4&amp;zoom=1&amp;um=1&amp;itbs=1&amp;tbnid=JGa9FPbqwlWszM:&amp;tbnh=118&amp;tbnw=91&amp;prev=/search?q=theodore+roosevelt&amp;um=1&amp;hl=en&amp;rls=com.microsoft:en-gb:IE-SearchBox&amp;tbm=isch&amp;ei=EnsdTpWFNMKt8QPC8_iICA" TargetMode="External"/><Relationship Id="rId14" Type="http://schemas.openxmlformats.org/officeDocument/2006/relationships/image" Target="../media/image11.jpeg"/><Relationship Id="rId22" Type="http://schemas.openxmlformats.org/officeDocument/2006/relationships/image" Target="../media/image15.jpeg"/><Relationship Id="rId27" Type="http://schemas.openxmlformats.org/officeDocument/2006/relationships/hyperlink" Target="http://www.google.co.uk/imgres?imgurl=http://1.bp.blogspot.com/_sI4kYT4U2Hs/TU2ObM85H3I/AAAAAAAAAQc/7bUfvNpgWgQ/s1600/reagan.jpg&amp;imgrefurl=http://wwwwakeupamericans-spree.blogspot.com/2011/02/ronald-reagan.html&amp;usg=___lBJk_vL3QUe3mREUwtvQ0Ckpmc=&amp;h=514&amp;w=411&amp;sz=33&amp;hl=en&amp;start=6&amp;zoom=1&amp;tbnid=gxXyN93YlYU4fM:&amp;tbnh=131&amp;tbnw=105&amp;ei=rdOBTriiO4fPsgaz7-mjDg&amp;prev=/search?q=Ronald+reagan&amp;hl=en&amp;safe=vss&amp;sa=X&amp;rls=com.microsoft:en-gb:IE-SearchBox&amp;tbm=isch&amp;prmd=ivnsuo&amp;itbs=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9512" y="188640"/>
            <a:ext cx="8432308" cy="707886"/>
          </a:xfrm>
          <a:prstGeom prst="rect">
            <a:avLst/>
          </a:prstGeom>
        </p:spPr>
        <p:txBody>
          <a:bodyPr wrap="none">
            <a:spAutoFit/>
          </a:bodyPr>
          <a:lstStyle/>
          <a:p>
            <a:r>
              <a:rPr lang="en-GB" sz="4000" b="1" dirty="0">
                <a:solidFill>
                  <a:srgbClr val="000000"/>
                </a:solidFill>
                <a:latin typeface="Arial" panose="020B0604020202020204" pitchFamily="34" charset="0"/>
                <a:ea typeface="Calibri" panose="020F0502020204030204" pitchFamily="34" charset="0"/>
              </a:rPr>
              <a:t>Civil Rights in the USA 1865–1992</a:t>
            </a:r>
            <a:endParaRPr lang="en-GB" sz="4000" dirty="0"/>
          </a:p>
        </p:txBody>
      </p:sp>
      <p:pic>
        <p:nvPicPr>
          <p:cNvPr id="2050" name="Picture 2" descr="http://mortonbroffman.com/assets/images/artdaily_king.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1052736"/>
            <a:ext cx="3661100" cy="253022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Works Progress Administration: poster by Bock"/>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1032" y="1052736"/>
            <a:ext cx="2018560" cy="253022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ora Miles and Dorothy Johns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3608" y="4175910"/>
            <a:ext cx="2808312" cy="252658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 Proud Native America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4208" y="4120774"/>
            <a:ext cx="1872208" cy="254620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211960" y="1124744"/>
            <a:ext cx="1872208" cy="2062103"/>
          </a:xfrm>
          <a:prstGeom prst="rect">
            <a:avLst/>
          </a:prstGeom>
          <a:solidFill>
            <a:srgbClr val="0070C0"/>
          </a:solidFill>
          <a:ln>
            <a:solidFill>
              <a:srgbClr val="0070C0"/>
            </a:solidFill>
          </a:ln>
        </p:spPr>
        <p:txBody>
          <a:bodyPr wrap="square" rtlCol="0">
            <a:spAutoFit/>
          </a:bodyPr>
          <a:lstStyle/>
          <a:p>
            <a:pPr algn="ctr"/>
            <a:r>
              <a:rPr lang="en-GB" sz="3200" dirty="0" smtClean="0">
                <a:solidFill>
                  <a:srgbClr val="FF0000"/>
                </a:solidFill>
              </a:rPr>
              <a:t>What do we study in this topic?</a:t>
            </a:r>
            <a:endParaRPr lang="en-GB" sz="3200" dirty="0">
              <a:solidFill>
                <a:srgbClr val="FF0000"/>
              </a:solidFill>
            </a:endParaRPr>
          </a:p>
        </p:txBody>
      </p:sp>
      <p:sp>
        <p:nvSpPr>
          <p:cNvPr id="2" name="TextBox 1"/>
          <p:cNvSpPr txBox="1"/>
          <p:nvPr/>
        </p:nvSpPr>
        <p:spPr>
          <a:xfrm>
            <a:off x="4169718" y="3582964"/>
            <a:ext cx="2016224" cy="1384995"/>
          </a:xfrm>
          <a:prstGeom prst="rect">
            <a:avLst/>
          </a:prstGeom>
          <a:solidFill>
            <a:srgbClr val="FFFFCC"/>
          </a:solidFill>
        </p:spPr>
        <p:txBody>
          <a:bodyPr wrap="square" rtlCol="0">
            <a:spAutoFit/>
          </a:bodyPr>
          <a:lstStyle/>
          <a:p>
            <a:r>
              <a:rPr lang="en-GB" sz="2800" dirty="0" smtClean="0"/>
              <a:t>Q1: What are Civil Rights?</a:t>
            </a:r>
            <a:endParaRPr lang="en-GB" sz="2800" dirty="0"/>
          </a:p>
        </p:txBody>
      </p:sp>
    </p:spTree>
    <p:extLst>
      <p:ext uri="{BB962C8B-B14F-4D97-AF65-F5344CB8AC3E}">
        <p14:creationId xmlns:p14="http://schemas.microsoft.com/office/powerpoint/2010/main" val="38728763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That blank school map displaying the 50 states of the United States of America (USA) is easily downloadable and printable and can be used in classrooms or at home to revise your geography lessons about the american stat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860032" y="5229200"/>
            <a:ext cx="2069976" cy="1323439"/>
          </a:xfrm>
          <a:prstGeom prst="rect">
            <a:avLst/>
          </a:prstGeom>
          <a:solidFill>
            <a:srgbClr val="FFFFCC"/>
          </a:solidFill>
        </p:spPr>
        <p:txBody>
          <a:bodyPr wrap="square">
            <a:spAutoFit/>
          </a:bodyPr>
          <a:lstStyle/>
          <a:p>
            <a:r>
              <a:rPr lang="en-GB" sz="2000" dirty="0" smtClean="0">
                <a:solidFill>
                  <a:srgbClr val="0000FF"/>
                </a:solidFill>
                <a:latin typeface="Arial" panose="020B0604020202020204" pitchFamily="34" charset="0"/>
              </a:rPr>
              <a:t>Q2. Write down the names of the 50 US states on the map </a:t>
            </a:r>
            <a:endParaRPr lang="en-GB" sz="2000" dirty="0">
              <a:solidFill>
                <a:srgbClr val="0000FF"/>
              </a:solidFill>
              <a:latin typeface="Arial" panose="020B0604020202020204" pitchFamily="34" charset="0"/>
            </a:endParaRPr>
          </a:p>
        </p:txBody>
      </p:sp>
    </p:spTree>
    <p:extLst>
      <p:ext uri="{BB962C8B-B14F-4D97-AF65-F5344CB8AC3E}">
        <p14:creationId xmlns:p14="http://schemas.microsoft.com/office/powerpoint/2010/main" val="14322125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555776" y="2564904"/>
            <a:ext cx="3672408" cy="646331"/>
          </a:xfrm>
          <a:prstGeom prst="rect">
            <a:avLst/>
          </a:prstGeom>
          <a:solidFill>
            <a:srgbClr val="FFFFCC"/>
          </a:solidFill>
          <a:ln>
            <a:solidFill>
              <a:srgbClr val="FFFF00"/>
            </a:solidFill>
          </a:ln>
        </p:spPr>
        <p:txBody>
          <a:bodyPr wrap="square" rtlCol="0">
            <a:spAutoFit/>
          </a:bodyPr>
          <a:lstStyle/>
          <a:p>
            <a:pPr algn="ctr"/>
            <a:r>
              <a:rPr lang="en-GB" u="sng" dirty="0" smtClean="0"/>
              <a:t>What was the importance of the American Civil War?</a:t>
            </a:r>
            <a:endParaRPr lang="en-GB" u="sng" dirty="0"/>
          </a:p>
        </p:txBody>
      </p:sp>
      <p:cxnSp>
        <p:nvCxnSpPr>
          <p:cNvPr id="8" name="Straight Arrow Connector 7"/>
          <p:cNvCxnSpPr>
            <a:stCxn id="6" idx="2"/>
          </p:cNvCxnSpPr>
          <p:nvPr/>
        </p:nvCxnSpPr>
        <p:spPr>
          <a:xfrm>
            <a:off x="4391980" y="3211235"/>
            <a:ext cx="0" cy="1225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3"/>
          </p:cNvCxnSpPr>
          <p:nvPr/>
        </p:nvCxnSpPr>
        <p:spPr>
          <a:xfrm>
            <a:off x="6228184" y="2888070"/>
            <a:ext cx="16561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6" idx="0"/>
          </p:cNvCxnSpPr>
          <p:nvPr/>
        </p:nvCxnSpPr>
        <p:spPr>
          <a:xfrm flipV="1">
            <a:off x="4391980" y="1124744"/>
            <a:ext cx="0" cy="144016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6" idx="1"/>
          </p:cNvCxnSpPr>
          <p:nvPr/>
        </p:nvCxnSpPr>
        <p:spPr>
          <a:xfrm flipH="1">
            <a:off x="899592" y="2888070"/>
            <a:ext cx="165618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755576" y="520944"/>
            <a:ext cx="6678488" cy="646331"/>
          </a:xfrm>
          <a:prstGeom prst="rect">
            <a:avLst/>
          </a:prstGeom>
        </p:spPr>
        <p:txBody>
          <a:bodyPr wrap="square">
            <a:spAutoFit/>
          </a:bodyPr>
          <a:lstStyle/>
          <a:p>
            <a:r>
              <a:rPr lang="en-GB" dirty="0">
                <a:hlinkClick r:id="rId3"/>
              </a:rPr>
              <a:t>http://</a:t>
            </a:r>
            <a:r>
              <a:rPr lang="en-GB" dirty="0" smtClean="0">
                <a:hlinkClick r:id="rId3"/>
              </a:rPr>
              <a:t>www.youtube.com/watch?v=44wJ1gnBK0c</a:t>
            </a:r>
            <a:endParaRPr lang="en-GB" dirty="0" smtClean="0"/>
          </a:p>
          <a:p>
            <a:endParaRPr lang="en-GB" dirty="0"/>
          </a:p>
        </p:txBody>
      </p:sp>
      <p:sp>
        <p:nvSpPr>
          <p:cNvPr id="2" name="TextBox 1"/>
          <p:cNvSpPr txBox="1"/>
          <p:nvPr/>
        </p:nvSpPr>
        <p:spPr>
          <a:xfrm>
            <a:off x="873487" y="96208"/>
            <a:ext cx="8100392" cy="369332"/>
          </a:xfrm>
          <a:prstGeom prst="rect">
            <a:avLst/>
          </a:prstGeom>
          <a:solidFill>
            <a:srgbClr val="FFFFCC"/>
          </a:solidFill>
        </p:spPr>
        <p:txBody>
          <a:bodyPr wrap="square" rtlCol="0">
            <a:spAutoFit/>
          </a:bodyPr>
          <a:lstStyle/>
          <a:p>
            <a:r>
              <a:rPr lang="en-GB" dirty="0" smtClean="0"/>
              <a:t>Q3. Watch this 5 min clip and make notes around this heading </a:t>
            </a:r>
            <a:endParaRPr lang="en-GB" dirty="0"/>
          </a:p>
        </p:txBody>
      </p:sp>
    </p:spTree>
    <p:extLst>
      <p:ext uri="{BB962C8B-B14F-4D97-AF65-F5344CB8AC3E}">
        <p14:creationId xmlns:p14="http://schemas.microsoft.com/office/powerpoint/2010/main" val="5290072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t2.gstatic.com/images?q=tbn:ANd9GcTfYJFFdN76zMg6k-ePZXuYU1k0Il3Ub3ji_oo1UeDJBApQlBDmvuxUDvA">
            <a:hlinkClick r:id="rId3"/>
          </p:cNvPr>
          <p:cNvPicPr>
            <a:picLocks noChangeAspect="1" noChangeArrowheads="1"/>
          </p:cNvPicPr>
          <p:nvPr/>
        </p:nvPicPr>
        <p:blipFill>
          <a:blip r:embed="rId4" cstate="print"/>
          <a:srcRect/>
          <a:stretch>
            <a:fillRect/>
          </a:stretch>
        </p:blipFill>
        <p:spPr bwMode="auto">
          <a:xfrm>
            <a:off x="201073" y="951684"/>
            <a:ext cx="1080120" cy="1411522"/>
          </a:xfrm>
          <a:prstGeom prst="rect">
            <a:avLst/>
          </a:prstGeom>
          <a:noFill/>
        </p:spPr>
      </p:pic>
      <p:pic>
        <p:nvPicPr>
          <p:cNvPr id="4" name="Picture 2" descr="http://t1.gstatic.com/images?q=tbn:ANd9GcSpO6qqADEiAAcvlZ_10rIMpjXG1_ScSSltzFIZoff77ibLmIGIMPFlHIU">
            <a:hlinkClick r:id="rId5"/>
          </p:cNvPr>
          <p:cNvPicPr>
            <a:picLocks noChangeAspect="1" noChangeArrowheads="1"/>
          </p:cNvPicPr>
          <p:nvPr/>
        </p:nvPicPr>
        <p:blipFill>
          <a:blip r:embed="rId6" cstate="print"/>
          <a:srcRect/>
          <a:stretch>
            <a:fillRect/>
          </a:stretch>
        </p:blipFill>
        <p:spPr bwMode="auto">
          <a:xfrm>
            <a:off x="165135" y="4415898"/>
            <a:ext cx="1229951" cy="1380795"/>
          </a:xfrm>
          <a:prstGeom prst="rect">
            <a:avLst/>
          </a:prstGeom>
          <a:noFill/>
        </p:spPr>
      </p:pic>
      <p:pic>
        <p:nvPicPr>
          <p:cNvPr id="5" name="Picture 2" descr="http://t2.gstatic.com/images?q=tbn:ANd9GcTD0-rAq3VRNQCTHXmR9tjVU3rv-AUA0CJplCm8I7pZ2XJGkBlZgdnM-bI">
            <a:hlinkClick r:id="rId7"/>
          </p:cNvPr>
          <p:cNvPicPr>
            <a:picLocks noChangeAspect="1" noChangeArrowheads="1"/>
          </p:cNvPicPr>
          <p:nvPr/>
        </p:nvPicPr>
        <p:blipFill>
          <a:blip r:embed="rId8" cstate="print"/>
          <a:srcRect/>
          <a:stretch>
            <a:fillRect/>
          </a:stretch>
        </p:blipFill>
        <p:spPr bwMode="auto">
          <a:xfrm>
            <a:off x="2064421" y="899181"/>
            <a:ext cx="1368152" cy="1368154"/>
          </a:xfrm>
          <a:prstGeom prst="rect">
            <a:avLst/>
          </a:prstGeom>
          <a:noFill/>
        </p:spPr>
      </p:pic>
      <p:pic>
        <p:nvPicPr>
          <p:cNvPr id="6" name="Picture 2" descr="http://t1.gstatic.com/images?q=tbn:ANd9GcT12WA_QmgWXa1mgqGf-Js6GFAMWC6-Rl0WTGOky734kPTRtpfVyv8Rtk4">
            <a:hlinkClick r:id="rId9"/>
          </p:cNvPr>
          <p:cNvPicPr>
            <a:picLocks noChangeAspect="1" noChangeArrowheads="1"/>
          </p:cNvPicPr>
          <p:nvPr/>
        </p:nvPicPr>
        <p:blipFill>
          <a:blip r:embed="rId10" cstate="print"/>
          <a:srcRect/>
          <a:stretch>
            <a:fillRect/>
          </a:stretch>
        </p:blipFill>
        <p:spPr bwMode="auto">
          <a:xfrm>
            <a:off x="2136429" y="2528564"/>
            <a:ext cx="1224136" cy="1584176"/>
          </a:xfrm>
          <a:prstGeom prst="rect">
            <a:avLst/>
          </a:prstGeom>
          <a:noFill/>
        </p:spPr>
      </p:pic>
      <p:pic>
        <p:nvPicPr>
          <p:cNvPr id="7" name="Picture 2" descr="http://t3.gstatic.com/images?q=tbn:ANd9GcQeJ0Zg1JZBmAs3PokC--dXluxUwLiZE-2BVsNEw0em74tJ9hshCxPczX1-">
            <a:hlinkClick r:id="rId11"/>
          </p:cNvPr>
          <p:cNvPicPr>
            <a:picLocks noChangeAspect="1" noChangeArrowheads="1"/>
          </p:cNvPicPr>
          <p:nvPr/>
        </p:nvPicPr>
        <p:blipFill>
          <a:blip r:embed="rId12" cstate="print"/>
          <a:srcRect/>
          <a:stretch>
            <a:fillRect/>
          </a:stretch>
        </p:blipFill>
        <p:spPr bwMode="auto">
          <a:xfrm>
            <a:off x="4215801" y="2718421"/>
            <a:ext cx="1257453" cy="1440160"/>
          </a:xfrm>
          <a:prstGeom prst="rect">
            <a:avLst/>
          </a:prstGeom>
          <a:noFill/>
        </p:spPr>
      </p:pic>
      <p:pic>
        <p:nvPicPr>
          <p:cNvPr id="8" name="Picture 4" descr="http://t3.gstatic.com/images?q=tbn:ANd9GcSo1PjOJTD7BqlWKtm65QC7j0NzvzkNjFA2rEn7zgXbQOgfsLs39DXhPsw">
            <a:hlinkClick r:id="rId13"/>
          </p:cNvPr>
          <p:cNvPicPr>
            <a:picLocks noChangeAspect="1" noChangeArrowheads="1"/>
          </p:cNvPicPr>
          <p:nvPr/>
        </p:nvPicPr>
        <p:blipFill>
          <a:blip r:embed="rId14" cstate="print"/>
          <a:srcRect/>
          <a:stretch>
            <a:fillRect/>
          </a:stretch>
        </p:blipFill>
        <p:spPr bwMode="auto">
          <a:xfrm>
            <a:off x="2117896" y="4359352"/>
            <a:ext cx="1224136" cy="1526881"/>
          </a:xfrm>
          <a:prstGeom prst="rect">
            <a:avLst/>
          </a:prstGeom>
          <a:noFill/>
        </p:spPr>
      </p:pic>
      <p:pic>
        <p:nvPicPr>
          <p:cNvPr id="9" name="Picture 2" descr="http://t3.gstatic.com/images?q=tbn:ANd9GcShHbyn8vl7PgEpZYJIf5Me517ERHLezJjit5QzllK5hcbkYixX45Qm3GE">
            <a:hlinkClick r:id="rId15"/>
          </p:cNvPr>
          <p:cNvPicPr>
            <a:picLocks noChangeAspect="1" noChangeArrowheads="1"/>
          </p:cNvPicPr>
          <p:nvPr/>
        </p:nvPicPr>
        <p:blipFill>
          <a:blip r:embed="rId16" cstate="print"/>
          <a:srcRect/>
          <a:stretch>
            <a:fillRect/>
          </a:stretch>
        </p:blipFill>
        <p:spPr bwMode="auto">
          <a:xfrm>
            <a:off x="4215801" y="755577"/>
            <a:ext cx="1266923" cy="1485756"/>
          </a:xfrm>
          <a:prstGeom prst="rect">
            <a:avLst/>
          </a:prstGeom>
          <a:noFill/>
        </p:spPr>
      </p:pic>
      <p:pic>
        <p:nvPicPr>
          <p:cNvPr id="1026" name="Picture 2" descr="http://t3.gstatic.com/images?q=tbn:ANd9GcQY6LDJaj83HfQgHxbRKsY5EBS_TAQFTu-mcB6S1fi-83JAgpBwXwo0mg">
            <a:hlinkClick r:id="rId17"/>
          </p:cNvPr>
          <p:cNvPicPr>
            <a:picLocks noChangeAspect="1" noChangeArrowheads="1"/>
          </p:cNvPicPr>
          <p:nvPr/>
        </p:nvPicPr>
        <p:blipFill>
          <a:blip r:embed="rId18" cstate="print"/>
          <a:srcRect/>
          <a:stretch>
            <a:fillRect/>
          </a:stretch>
        </p:blipFill>
        <p:spPr bwMode="auto">
          <a:xfrm>
            <a:off x="5796136" y="899181"/>
            <a:ext cx="1334707" cy="1291653"/>
          </a:xfrm>
          <a:prstGeom prst="rect">
            <a:avLst/>
          </a:prstGeom>
          <a:noFill/>
        </p:spPr>
      </p:pic>
      <p:pic>
        <p:nvPicPr>
          <p:cNvPr id="1028" name="Picture 4" descr="http://t2.gstatic.com/images?q=tbn:ANd9GcQlkp19Kbjzyp5yUiJFaQPPOa66Wamj2-8XvqOD2uRfqeFpXt0G3A8C2yc">
            <a:hlinkClick r:id="rId19"/>
          </p:cNvPr>
          <p:cNvPicPr>
            <a:picLocks noChangeAspect="1" noChangeArrowheads="1"/>
          </p:cNvPicPr>
          <p:nvPr/>
        </p:nvPicPr>
        <p:blipFill>
          <a:blip r:embed="rId20" cstate="print"/>
          <a:srcRect/>
          <a:stretch>
            <a:fillRect/>
          </a:stretch>
        </p:blipFill>
        <p:spPr bwMode="auto">
          <a:xfrm>
            <a:off x="7668344" y="899181"/>
            <a:ext cx="1162446" cy="1474029"/>
          </a:xfrm>
          <a:prstGeom prst="rect">
            <a:avLst/>
          </a:prstGeom>
          <a:noFill/>
        </p:spPr>
      </p:pic>
      <p:pic>
        <p:nvPicPr>
          <p:cNvPr id="1030" name="Picture 6" descr="http://t2.gstatic.com/images?q=tbn:ANd9GcSTSw2NKOMhT0KLfu6qfcLd-Gl7k4HmIslHNtWfT8PLJU3pJOL4ODeUtEiL">
            <a:hlinkClick r:id="rId21"/>
          </p:cNvPr>
          <p:cNvPicPr>
            <a:picLocks noChangeAspect="1" noChangeArrowheads="1"/>
          </p:cNvPicPr>
          <p:nvPr/>
        </p:nvPicPr>
        <p:blipFill>
          <a:blip r:embed="rId22" cstate="print"/>
          <a:srcRect/>
          <a:stretch>
            <a:fillRect/>
          </a:stretch>
        </p:blipFill>
        <p:spPr bwMode="auto">
          <a:xfrm>
            <a:off x="7612549" y="2700548"/>
            <a:ext cx="1183280" cy="1658804"/>
          </a:xfrm>
          <a:prstGeom prst="rect">
            <a:avLst/>
          </a:prstGeom>
          <a:noFill/>
        </p:spPr>
      </p:pic>
      <p:pic>
        <p:nvPicPr>
          <p:cNvPr id="1032" name="Picture 8" descr="http://t3.gstatic.com/images?q=tbn:ANd9GcSMR9yqVMFKHyEjeveoWqmZYyeN8FR7Z3gwB0Vhsi82plyN5Q23a-q3RI42">
            <a:hlinkClick r:id="rId23"/>
          </p:cNvPr>
          <p:cNvPicPr>
            <a:picLocks noChangeAspect="1" noChangeArrowheads="1"/>
          </p:cNvPicPr>
          <p:nvPr/>
        </p:nvPicPr>
        <p:blipFill>
          <a:blip r:embed="rId24" cstate="print"/>
          <a:srcRect/>
          <a:stretch>
            <a:fillRect/>
          </a:stretch>
        </p:blipFill>
        <p:spPr bwMode="auto">
          <a:xfrm>
            <a:off x="4215801" y="4479700"/>
            <a:ext cx="1188465" cy="1406533"/>
          </a:xfrm>
          <a:prstGeom prst="rect">
            <a:avLst/>
          </a:prstGeom>
          <a:noFill/>
        </p:spPr>
      </p:pic>
      <p:pic>
        <p:nvPicPr>
          <p:cNvPr id="1034" name="Picture 10" descr="http://t0.gstatic.com/images?q=tbn:ANd9GcS-odOvVP-pNJgk0qVTsFmfpMB9FfJIwqCMWVw5V3-IWT3PK6cqh5fayw">
            <a:hlinkClick r:id="rId25"/>
          </p:cNvPr>
          <p:cNvPicPr>
            <a:picLocks noChangeAspect="1" noChangeArrowheads="1"/>
          </p:cNvPicPr>
          <p:nvPr/>
        </p:nvPicPr>
        <p:blipFill>
          <a:blip r:embed="rId26" cstate="print"/>
          <a:srcRect/>
          <a:stretch>
            <a:fillRect/>
          </a:stretch>
        </p:blipFill>
        <p:spPr bwMode="auto">
          <a:xfrm>
            <a:off x="165135" y="2573353"/>
            <a:ext cx="1208760" cy="1507958"/>
          </a:xfrm>
          <a:prstGeom prst="rect">
            <a:avLst/>
          </a:prstGeom>
          <a:noFill/>
        </p:spPr>
      </p:pic>
      <p:pic>
        <p:nvPicPr>
          <p:cNvPr id="1036" name="Picture 12" descr="http://t2.gstatic.com/images?q=tbn:ANd9GcQKgOGuFq6dkMokNA_CvxF-k2_za_SH57tpY-0w3yB6jKQhRCzI585o-JY">
            <a:hlinkClick r:id="rId27"/>
          </p:cNvPr>
          <p:cNvPicPr>
            <a:picLocks noChangeAspect="1" noChangeArrowheads="1"/>
          </p:cNvPicPr>
          <p:nvPr/>
        </p:nvPicPr>
        <p:blipFill>
          <a:blip r:embed="rId28" cstate="print"/>
          <a:srcRect/>
          <a:stretch>
            <a:fillRect/>
          </a:stretch>
        </p:blipFill>
        <p:spPr bwMode="auto">
          <a:xfrm>
            <a:off x="6097218" y="2733029"/>
            <a:ext cx="1181474" cy="1474029"/>
          </a:xfrm>
          <a:prstGeom prst="rect">
            <a:avLst/>
          </a:prstGeom>
          <a:noFill/>
        </p:spPr>
      </p:pic>
      <p:sp>
        <p:nvSpPr>
          <p:cNvPr id="29" name="TextBox 28"/>
          <p:cNvSpPr txBox="1"/>
          <p:nvPr/>
        </p:nvSpPr>
        <p:spPr>
          <a:xfrm>
            <a:off x="199090" y="52776"/>
            <a:ext cx="8765398" cy="646331"/>
          </a:xfrm>
          <a:prstGeom prst="rect">
            <a:avLst/>
          </a:prstGeom>
          <a:solidFill>
            <a:srgbClr val="FFFFCC"/>
          </a:solidFill>
        </p:spPr>
        <p:txBody>
          <a:bodyPr wrap="square" rtlCol="0">
            <a:spAutoFit/>
          </a:bodyPr>
          <a:lstStyle/>
          <a:p>
            <a:r>
              <a:rPr lang="en-GB" dirty="0" smtClean="0"/>
              <a:t>Q4. Find out the names of these US Presidents from 1860 – 1990 and number them in chronological order with dates for their terms in office.</a:t>
            </a:r>
            <a:endParaRPr lang="en-GB" dirty="0"/>
          </a:p>
        </p:txBody>
      </p:sp>
      <p:sp>
        <p:nvSpPr>
          <p:cNvPr id="30" name="TextBox 29"/>
          <p:cNvSpPr txBox="1"/>
          <p:nvPr/>
        </p:nvSpPr>
        <p:spPr>
          <a:xfrm>
            <a:off x="5684676" y="4446908"/>
            <a:ext cx="3188032" cy="2308324"/>
          </a:xfrm>
          <a:prstGeom prst="rect">
            <a:avLst/>
          </a:prstGeom>
          <a:solidFill>
            <a:srgbClr val="FFFFCC"/>
          </a:solidFill>
        </p:spPr>
        <p:txBody>
          <a:bodyPr wrap="square" rtlCol="0">
            <a:spAutoFit/>
          </a:bodyPr>
          <a:lstStyle/>
          <a:p>
            <a:r>
              <a:rPr lang="en-GB" dirty="0" smtClean="0"/>
              <a:t>Q5. </a:t>
            </a:r>
            <a:r>
              <a:rPr lang="en-GB" b="1" dirty="0" smtClean="0">
                <a:solidFill>
                  <a:srgbClr val="FF0000"/>
                </a:solidFill>
              </a:rPr>
              <a:t>Choose 3 </a:t>
            </a:r>
            <a:r>
              <a:rPr lang="en-GB" dirty="0" smtClean="0"/>
              <a:t>of these Presidents. Carry out your own research to briefly answer this question in around 100 words for each:</a:t>
            </a:r>
          </a:p>
          <a:p>
            <a:pPr algn="ctr"/>
            <a:r>
              <a:rPr lang="en-GB" b="1" dirty="0" smtClean="0">
                <a:solidFill>
                  <a:srgbClr val="FF0000"/>
                </a:solidFill>
              </a:rPr>
              <a:t>What was his attitude towards the advancement of African American Civil Rights? </a:t>
            </a:r>
            <a:endParaRPr lang="en-GB" b="1" dirty="0">
              <a:solidFill>
                <a:srgbClr val="FF0000"/>
              </a:solidFill>
            </a:endParaRPr>
          </a:p>
        </p:txBody>
      </p:sp>
    </p:spTree>
    <p:extLst>
      <p:ext uri="{BB962C8B-B14F-4D97-AF65-F5344CB8AC3E}">
        <p14:creationId xmlns:p14="http://schemas.microsoft.com/office/powerpoint/2010/main" val="211094115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3216</TotalTime>
  <Words>131</Words>
  <Application>Microsoft Office PowerPoint</Application>
  <PresentationFormat>On-screen Show (4:3)</PresentationFormat>
  <Paragraphs>14</Paragraphs>
  <Slides>4</Slides>
  <Notes>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vt:i4>
      </vt:variant>
    </vt:vector>
  </HeadingPairs>
  <TitlesOfParts>
    <vt:vector size="7" baseType="lpstr">
      <vt:lpstr>Arial</vt:lpstr>
      <vt:lpstr>Calibri</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 overview of the American Presidents 1865-1992</dc:title>
  <dc:creator>pensonh</dc:creator>
  <cp:lastModifiedBy>Mr J. Griffiths</cp:lastModifiedBy>
  <cp:revision>93</cp:revision>
  <dcterms:created xsi:type="dcterms:W3CDTF">2011-07-08T11:49:43Z</dcterms:created>
  <dcterms:modified xsi:type="dcterms:W3CDTF">2021-06-22T10:41:01Z</dcterms:modified>
</cp:coreProperties>
</file>