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64" r:id="rId4"/>
    <p:sldId id="265" r:id="rId5"/>
    <p:sldId id="266" r:id="rId6"/>
    <p:sldId id="267" r:id="rId7"/>
    <p:sldId id="268" r:id="rId8"/>
    <p:sldId id="269" r:id="rId9"/>
    <p:sldId id="270" r:id="rId10"/>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04EA0"/>
    <a:srgbClr val="FF9999"/>
    <a:srgbClr val="FDB5E5"/>
    <a:srgbClr val="FDF0BB"/>
    <a:srgbClr val="FF6699"/>
    <a:srgbClr val="F6FD99"/>
    <a:srgbClr val="6699FF"/>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7869" autoAdjust="0"/>
  </p:normalViewPr>
  <p:slideViewPr>
    <p:cSldViewPr>
      <p:cViewPr>
        <p:scale>
          <a:sx n="50" d="100"/>
          <a:sy n="50" d="100"/>
        </p:scale>
        <p:origin x="2316" y="-24"/>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3"/>
            <a:ext cx="5829300" cy="2123369"/>
          </a:xfrm>
        </p:spPr>
        <p:txBody>
          <a:bodyPr/>
          <a:lstStyle/>
          <a:p>
            <a:r>
              <a:rPr lang="en-US"/>
              <a:t>Click to edit Master title style</a:t>
            </a:r>
            <a:endParaRPr lang="en-GB"/>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01/03/2017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4193222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01/03/2017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999669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2"/>
            <a:ext cx="5829300" cy="1967442"/>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4198587"/>
            <a:ext cx="5829300" cy="216693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A15B95-B0E4-428C-ACA3-BD91C3CA9B80}" type="datetimeFigureOut">
              <a:rPr lang="en-GB" smtClean="0"/>
              <a:t>01/03/2017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3973680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6"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1"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AA15B95-B0E4-428C-ACA3-BD91C3CA9B80}" type="datetimeFigureOut">
              <a:rPr lang="en-GB" smtClean="0"/>
              <a:t>01/03/2017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2024455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6699"/>
            <a:ext cx="6172200" cy="1651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70"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70"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AA15B95-B0E4-428C-ACA3-BD91C3CA9B80}" type="datetimeFigureOut">
              <a:rPr lang="en-GB" smtClean="0"/>
              <a:t>01/03/2017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1749679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AA15B95-B0E4-428C-ACA3-BD91C3CA9B80}" type="datetimeFigureOut">
              <a:rPr lang="en-GB" smtClean="0"/>
              <a:t>01/03/2017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290972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A15B95-B0E4-428C-ACA3-BD91C3CA9B80}" type="datetimeFigureOut">
              <a:rPr lang="en-GB" smtClean="0"/>
              <a:t>01/03/2017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4136518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1" y="394406"/>
            <a:ext cx="2256235" cy="1678517"/>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8"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1"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A15B95-B0E4-428C-ACA3-BD91C3CA9B80}" type="datetimeFigureOut">
              <a:rPr lang="en-GB" smtClean="0"/>
              <a:t>01/03/2017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608610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1"/>
            <a:ext cx="4114800" cy="818622"/>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752823"/>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A15B95-B0E4-428C-ACA3-BD91C3CA9B80}" type="datetimeFigureOut">
              <a:rPr lang="en-GB" smtClean="0"/>
              <a:t>01/03/2017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2779297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01/03/2017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1431188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529697"/>
            <a:ext cx="1157288" cy="112680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6" y="529697"/>
            <a:ext cx="3357563" cy="112680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01/03/2017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3260234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311402"/>
            <a:ext cx="6172200" cy="653750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9181396"/>
            <a:ext cx="1600200" cy="527402"/>
          </a:xfrm>
          <a:prstGeom prst="rect">
            <a:avLst/>
          </a:prstGeom>
        </p:spPr>
        <p:txBody>
          <a:bodyPr vert="horz" lIns="91440" tIns="45720" rIns="91440" bIns="45720" rtlCol="0" anchor="ctr"/>
          <a:lstStyle>
            <a:lvl1pPr algn="l">
              <a:defRPr sz="1200">
                <a:solidFill>
                  <a:schemeClr val="tx1">
                    <a:tint val="75000"/>
                  </a:schemeClr>
                </a:solidFill>
              </a:defRPr>
            </a:lvl1pPr>
          </a:lstStyle>
          <a:p>
            <a:fld id="{1AA15B95-B0E4-428C-ACA3-BD91C3CA9B80}" type="datetimeFigureOut">
              <a:rPr lang="en-GB" smtClean="0"/>
              <a:t>01/03/2017</a:t>
            </a:fld>
            <a:endParaRPr lang="en-GB"/>
          </a:p>
        </p:txBody>
      </p:sp>
      <p:sp>
        <p:nvSpPr>
          <p:cNvPr id="5" name="Footer Placeholder 4"/>
          <p:cNvSpPr>
            <a:spLocks noGrp="1"/>
          </p:cNvSpPr>
          <p:nvPr>
            <p:ph type="ftr" sz="quarter" idx="3"/>
          </p:nvPr>
        </p:nvSpPr>
        <p:spPr>
          <a:xfrm>
            <a:off x="2343150" y="9181396"/>
            <a:ext cx="2171700" cy="52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9181396"/>
            <a:ext cx="1600200" cy="527402"/>
          </a:xfrm>
          <a:prstGeom prst="rect">
            <a:avLst/>
          </a:prstGeom>
        </p:spPr>
        <p:txBody>
          <a:bodyPr vert="horz" lIns="91440" tIns="45720" rIns="91440" bIns="45720" rtlCol="0" anchor="ctr"/>
          <a:lstStyle>
            <a:lvl1pPr algn="r">
              <a:defRPr sz="1200">
                <a:solidFill>
                  <a:schemeClr val="tx1">
                    <a:tint val="75000"/>
                  </a:schemeClr>
                </a:solidFill>
              </a:defRPr>
            </a:lvl1pPr>
          </a:lstStyle>
          <a:p>
            <a:fld id="{1D7E0CA6-420A-4C97-8A49-E65C830C79F9}" type="slidenum">
              <a:rPr lang="en-GB" smtClean="0"/>
              <a:t>‹#›</a:t>
            </a:fld>
            <a:endParaRPr lang="en-GB"/>
          </a:p>
        </p:txBody>
      </p:sp>
    </p:spTree>
    <p:extLst>
      <p:ext uri="{BB962C8B-B14F-4D97-AF65-F5344CB8AC3E}">
        <p14:creationId xmlns:p14="http://schemas.microsoft.com/office/powerpoint/2010/main" val="12944461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hyperlink" Target="https://www.google.co.uk/url?sa=i&amp;rct=j&amp;q=&amp;esrc=s&amp;frm=1&amp;source=images&amp;cd=&amp;cad=rja&amp;uact=8&amp;ved=0CAcQjRw&amp;url=https://plus.google.com/105085645270474011331&amp;ei=fjqQVaenEczsUr3YgLAO&amp;bvm=bv.96783405,d.d24&amp;psig=AFQjCNE35VmaovTL2930n_uxY_uw8COw0g&amp;ust=1435601800030840" TargetMode="Externa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5" Type="http://schemas.openxmlformats.org/officeDocument/2006/relationships/image" Target="../media/image5.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png"/><Relationship Id="rId7" Type="http://schemas.openxmlformats.org/officeDocument/2006/relationships/hyperlink" Target="http://www.google.co.uk/url?sa=i&amp;rct=j&amp;q=&amp;esrc=s&amp;frm=1&amp;source=images&amp;cd=&amp;ved=0CAcQjRw&amp;url=http://www.everydayfamily.com/tear-duct-obstruction-what-is-it/&amp;ei=AVRvVfeaNISz7AakiIGACQ&amp;bvm=bv.94911696,d.ZGU&amp;psig=AFQjCNEW9fj5rEmTXgXNmzLveBWxE9Ab9A&amp;ust=1433445699830961" TargetMode="External"/><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6.png"/><Relationship Id="rId10" Type="http://schemas.openxmlformats.org/officeDocument/2006/relationships/image" Target="../media/image8.gif"/><Relationship Id="rId4" Type="http://schemas.microsoft.com/office/2007/relationships/hdphoto" Target="../media/hdphoto1.wdp"/><Relationship Id="rId9" Type="http://schemas.microsoft.com/office/2007/relationships/hdphoto" Target="../media/hdphoto3.wdp"/></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7" Type="http://schemas.microsoft.com/office/2007/relationships/hdphoto" Target="../media/hdphoto4.wdp"/><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2.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hyperlink" Target="http://www.google.co.uk/url?sa=i&amp;rct=j&amp;q=&amp;esrc=s&amp;frm=1&amp;source=images&amp;cd=&amp;cad=rja&amp;uact=8&amp;ved=0CAcQjRw&amp;url=http://www.timetochangeleeds.co.uk/the-mental-illness-cloak-of-invisibility-by-kate/&amp;ei=7UiQVYeZFMnsUtyrg6AP&amp;bvm=bv.96783405,d.d24&amp;psig=AFQjCNGO9_mAoFBJ0hKFkblkF6BNOBjO2w&amp;ust=1435605601862296" TargetMode="Externa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microsoft.com/office/2007/relationships/hdphoto" Target="../media/hdphoto5.wdp"/><Relationship Id="rId5" Type="http://schemas.openxmlformats.org/officeDocument/2006/relationships/image" Target="../media/image13.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0578" y="1208584"/>
            <a:ext cx="5976664" cy="1938992"/>
          </a:xfrm>
          <a:prstGeom prst="rect">
            <a:avLst/>
          </a:prstGeom>
          <a:noFill/>
        </p:spPr>
        <p:txBody>
          <a:bodyPr wrap="square" rtlCol="0">
            <a:spAutoFit/>
          </a:bodyPr>
          <a:lstStyle/>
          <a:p>
            <a:pPr algn="ctr"/>
            <a:r>
              <a:rPr lang="en-GB" sz="40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A Level Psychology </a:t>
            </a:r>
          </a:p>
          <a:p>
            <a:pPr algn="ctr"/>
            <a:r>
              <a:rPr lang="en-GB" sz="40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Introduction Summer Project  </a:t>
            </a:r>
          </a:p>
        </p:txBody>
      </p:sp>
      <p:sp>
        <p:nvSpPr>
          <p:cNvPr id="10" name="TextBox 9"/>
          <p:cNvSpPr txBox="1"/>
          <p:nvPr/>
        </p:nvSpPr>
        <p:spPr>
          <a:xfrm>
            <a:off x="452586" y="6651617"/>
            <a:ext cx="5832648" cy="2123658"/>
          </a:xfrm>
          <a:prstGeom prst="rect">
            <a:avLst/>
          </a:prstGeom>
          <a:noFill/>
        </p:spPr>
        <p:txBody>
          <a:bodyPr wrap="square" rtlCol="0">
            <a:spAutoFit/>
          </a:bodyPr>
          <a:lstStyle/>
          <a:p>
            <a:r>
              <a:rPr lang="en-GB" sz="1200" dirty="0">
                <a:latin typeface="Candara" pitchFamily="34" charset="0"/>
              </a:rPr>
              <a:t>This research based project is designed to give you an ideal grounding for your A Level Psychology course. </a:t>
            </a:r>
          </a:p>
          <a:p>
            <a:r>
              <a:rPr lang="en-GB" sz="1200" dirty="0">
                <a:latin typeface="Candara" pitchFamily="34" charset="0"/>
              </a:rPr>
              <a:t>Research and complete the tasks independently over the summer to get a head start and prepare for the key topics within AS (Year one A Level) Psychology. </a:t>
            </a:r>
          </a:p>
          <a:p>
            <a:endParaRPr lang="en-GB" sz="1200" dirty="0">
              <a:latin typeface="Candara" pitchFamily="34" charset="0"/>
            </a:endParaRPr>
          </a:p>
          <a:p>
            <a:r>
              <a:rPr lang="en-GB" sz="1200" dirty="0">
                <a:latin typeface="Candara" pitchFamily="34" charset="0"/>
              </a:rPr>
              <a:t>Present the tasks in any format you like and bring it with you to your first lesson after the summer. </a:t>
            </a:r>
          </a:p>
          <a:p>
            <a:pPr algn="ctr"/>
            <a:endParaRPr lang="en-GB" sz="1200" dirty="0">
              <a:latin typeface="Candara" pitchFamily="34" charset="0"/>
            </a:endParaRPr>
          </a:p>
          <a:p>
            <a:pPr algn="ctr"/>
            <a:r>
              <a:rPr lang="en-GB" sz="1200" dirty="0">
                <a:latin typeface="Candara" pitchFamily="34" charset="0"/>
              </a:rPr>
              <a:t>Good luck and Enjoy </a:t>
            </a:r>
            <a:r>
              <a:rPr lang="en-GB" sz="1200" dirty="0">
                <a:latin typeface="Candara" pitchFamily="34" charset="0"/>
                <a:sym typeface="Wingdings" pitchFamily="2" charset="2"/>
              </a:rPr>
              <a:t> </a:t>
            </a:r>
          </a:p>
          <a:p>
            <a:pPr algn="ctr"/>
            <a:endParaRPr lang="en-GB" sz="1200" dirty="0">
              <a:latin typeface="Segoe Print" panose="02000600000000000000" pitchFamily="2" charset="0"/>
              <a:sym typeface="Wingdings" pitchFamily="2" charset="2"/>
            </a:endParaRPr>
          </a:p>
          <a:p>
            <a:pPr algn="ctr"/>
            <a:r>
              <a:rPr lang="en-GB" sz="1200" dirty="0">
                <a:latin typeface="Segoe Print" panose="02000600000000000000" pitchFamily="2" charset="0"/>
                <a:sym typeface="Wingdings" pitchFamily="2" charset="2"/>
              </a:rPr>
              <a:t>Miss Russell</a:t>
            </a: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https://lh3.googleusercontent.com/-EAGN_NUbWik/UsVItM2VghI/AAAAAAAAAII/x1JQWFgp4jU/s630-fcrop64=1,07903904ff6ac665/Brain%2BLarge%2BBorder.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0578" y="3222616"/>
            <a:ext cx="6000750"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Diagonal Stripe 2"/>
          <p:cNvSpPr/>
          <p:nvPr/>
        </p:nvSpPr>
        <p:spPr>
          <a:xfrm>
            <a:off x="188640" y="240714"/>
            <a:ext cx="1107504" cy="967870"/>
          </a:xfrm>
          <a:prstGeom prst="diagStripe">
            <a:avLst/>
          </a:prstGeom>
          <a:solidFill>
            <a:srgbClr val="A04E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rot="19119935">
            <a:off x="-441912" y="460733"/>
            <a:ext cx="2076189" cy="400110"/>
          </a:xfrm>
          <a:prstGeom prst="rect">
            <a:avLst/>
          </a:prstGeom>
          <a:noFill/>
        </p:spPr>
        <p:txBody>
          <a:bodyPr wrap="square" rtlCol="0">
            <a:spAutoFit/>
          </a:bodyPr>
          <a:lstStyle/>
          <a:p>
            <a:pPr algn="ctr"/>
            <a:r>
              <a:rPr lang="en-GB" sz="1000" b="1" dirty="0">
                <a:solidFill>
                  <a:schemeClr val="bg1"/>
                </a:solidFill>
                <a:latin typeface="Candara" pitchFamily="34" charset="0"/>
              </a:rPr>
              <a:t>New AQA Spec</a:t>
            </a:r>
          </a:p>
          <a:p>
            <a:pPr algn="ctr"/>
            <a:r>
              <a:rPr lang="en-GB" sz="1000" b="1" dirty="0">
                <a:solidFill>
                  <a:schemeClr val="bg1"/>
                </a:solidFill>
                <a:latin typeface="Candara" pitchFamily="34" charset="0"/>
              </a:rPr>
              <a:t>For 2015</a:t>
            </a:r>
          </a:p>
        </p:txBody>
      </p:sp>
    </p:spTree>
    <p:extLst>
      <p:ext uri="{BB962C8B-B14F-4D97-AF65-F5344CB8AC3E}">
        <p14:creationId xmlns:p14="http://schemas.microsoft.com/office/powerpoint/2010/main" val="35493739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0578" y="1208584"/>
            <a:ext cx="5976664" cy="523220"/>
          </a:xfrm>
          <a:prstGeom prst="rect">
            <a:avLst/>
          </a:prstGeom>
          <a:noFill/>
        </p:spPr>
        <p:txBody>
          <a:bodyPr wrap="square" rtlCol="0">
            <a:spAutoFit/>
          </a:bodyPr>
          <a:lstStyle/>
          <a:p>
            <a:pPr algn="ctr"/>
            <a:r>
              <a:rPr lang="en-GB" sz="28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The AQA Course</a:t>
            </a: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844824" y="1731804"/>
            <a:ext cx="3024336" cy="369332"/>
          </a:xfrm>
          <a:prstGeom prst="rect">
            <a:avLst/>
          </a:prstGeom>
          <a:noFill/>
        </p:spPr>
        <p:txBody>
          <a:bodyPr wrap="square" rtlCol="0">
            <a:spAutoFit/>
          </a:bodyPr>
          <a:lstStyle/>
          <a:p>
            <a:pPr algn="ctr"/>
            <a:r>
              <a:rPr lang="en-GB" dirty="0">
                <a:latin typeface="Segoe Print" pitchFamily="2" charset="0"/>
              </a:rPr>
              <a:t>AS or A Level Year 1 </a:t>
            </a:r>
          </a:p>
        </p:txBody>
      </p:sp>
      <p:pic>
        <p:nvPicPr>
          <p:cNvPr id="11"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33685" t="14510" r="40920" b="53201"/>
          <a:stretch/>
        </p:blipFill>
        <p:spPr bwMode="auto">
          <a:xfrm>
            <a:off x="470756" y="2288704"/>
            <a:ext cx="4029236" cy="288031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4604070" y="2965812"/>
            <a:ext cx="4846756" cy="1354217"/>
          </a:xfrm>
          <a:prstGeom prst="rect">
            <a:avLst/>
          </a:prstGeom>
          <a:noFill/>
        </p:spPr>
        <p:txBody>
          <a:bodyPr wrap="square" rtlCol="0">
            <a:spAutoFit/>
          </a:bodyPr>
          <a:lstStyle/>
          <a:p>
            <a:r>
              <a:rPr lang="en-GB" sz="1600" b="1" dirty="0">
                <a:latin typeface="Candara" pitchFamily="34" charset="0"/>
              </a:rPr>
              <a:t>Topics:</a:t>
            </a:r>
          </a:p>
          <a:p>
            <a:r>
              <a:rPr lang="en-GB" sz="1600" dirty="0">
                <a:latin typeface="Candara" pitchFamily="34" charset="0"/>
              </a:rPr>
              <a:t>Social Influence</a:t>
            </a:r>
          </a:p>
          <a:p>
            <a:r>
              <a:rPr lang="en-GB" sz="1600" dirty="0">
                <a:latin typeface="Candara" pitchFamily="34" charset="0"/>
              </a:rPr>
              <a:t>Memory </a:t>
            </a:r>
            <a:br>
              <a:rPr lang="en-GB" sz="1600" dirty="0">
                <a:latin typeface="Candara" pitchFamily="34" charset="0"/>
              </a:rPr>
            </a:br>
            <a:r>
              <a:rPr lang="en-GB" sz="1600" dirty="0">
                <a:latin typeface="Candara" pitchFamily="34" charset="0"/>
              </a:rPr>
              <a:t>Attachment </a:t>
            </a:r>
          </a:p>
          <a:p>
            <a:endParaRPr lang="en-GB" dirty="0"/>
          </a:p>
        </p:txBody>
      </p:sp>
      <p:pic>
        <p:nvPicPr>
          <p:cNvPr id="13"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33764" t="20366" r="41425" b="47737"/>
          <a:stretch/>
        </p:blipFill>
        <p:spPr bwMode="auto">
          <a:xfrm>
            <a:off x="467816" y="5313039"/>
            <a:ext cx="4032176" cy="291430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ectangle 13"/>
          <p:cNvSpPr/>
          <p:nvPr/>
        </p:nvSpPr>
        <p:spPr>
          <a:xfrm>
            <a:off x="4653136" y="5313040"/>
            <a:ext cx="1855904" cy="1815882"/>
          </a:xfrm>
          <a:prstGeom prst="rect">
            <a:avLst/>
          </a:prstGeom>
        </p:spPr>
        <p:txBody>
          <a:bodyPr wrap="square">
            <a:spAutoFit/>
          </a:bodyPr>
          <a:lstStyle/>
          <a:p>
            <a:pPr lvl="0"/>
            <a:r>
              <a:rPr lang="en-GB" sz="1600" b="1" dirty="0">
                <a:solidFill>
                  <a:prstClr val="black"/>
                </a:solidFill>
                <a:latin typeface="Candara" pitchFamily="34" charset="0"/>
              </a:rPr>
              <a:t>Topics:</a:t>
            </a:r>
          </a:p>
          <a:p>
            <a:pPr lvl="0"/>
            <a:r>
              <a:rPr lang="en-GB" sz="1600" dirty="0">
                <a:solidFill>
                  <a:prstClr val="black"/>
                </a:solidFill>
                <a:latin typeface="Candara" pitchFamily="34" charset="0"/>
              </a:rPr>
              <a:t>Research Methods </a:t>
            </a:r>
          </a:p>
          <a:p>
            <a:pPr lvl="0"/>
            <a:r>
              <a:rPr lang="en-GB" sz="1600" dirty="0">
                <a:solidFill>
                  <a:prstClr val="black"/>
                </a:solidFill>
                <a:latin typeface="Candara" pitchFamily="34" charset="0"/>
              </a:rPr>
              <a:t>Psychopathology </a:t>
            </a:r>
          </a:p>
          <a:p>
            <a:pPr lvl="0"/>
            <a:r>
              <a:rPr lang="en-GB" sz="1600" dirty="0">
                <a:solidFill>
                  <a:prstClr val="black"/>
                </a:solidFill>
                <a:latin typeface="Candara" pitchFamily="34" charset="0"/>
              </a:rPr>
              <a:t>Approaches in Psychology (including Bio Psychology)</a:t>
            </a:r>
          </a:p>
        </p:txBody>
      </p:sp>
      <p:sp>
        <p:nvSpPr>
          <p:cNvPr id="7" name="TextBox 6"/>
          <p:cNvSpPr txBox="1"/>
          <p:nvPr/>
        </p:nvSpPr>
        <p:spPr>
          <a:xfrm>
            <a:off x="404664" y="8409384"/>
            <a:ext cx="5952578" cy="369332"/>
          </a:xfrm>
          <a:prstGeom prst="rect">
            <a:avLst/>
          </a:prstGeom>
          <a:noFill/>
        </p:spPr>
        <p:txBody>
          <a:bodyPr wrap="square" rtlCol="0">
            <a:spAutoFit/>
          </a:bodyPr>
          <a:lstStyle/>
          <a:p>
            <a:pPr algn="ctr"/>
            <a:r>
              <a:rPr lang="en-GB" dirty="0">
                <a:latin typeface="Candara" pitchFamily="34" charset="0"/>
              </a:rPr>
              <a:t>100% Exam (two papers), 0% Coursework </a:t>
            </a:r>
          </a:p>
        </p:txBody>
      </p:sp>
    </p:spTree>
    <p:extLst>
      <p:ext uri="{BB962C8B-B14F-4D97-AF65-F5344CB8AC3E}">
        <p14:creationId xmlns:p14="http://schemas.microsoft.com/office/powerpoint/2010/main" val="27043680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640" y="1106959"/>
            <a:ext cx="5976664" cy="461665"/>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Task 1, Topic 1: </a:t>
            </a:r>
            <a:r>
              <a:rPr lang="en-GB" sz="2400" b="1" dirty="0">
                <a:ln w="18415" cmpd="sng">
                  <a:noFill/>
                  <a:prstDash val="solid"/>
                </a:ln>
                <a:latin typeface="Segoe Print" pitchFamily="2" charset="0"/>
              </a:rPr>
              <a:t>Marvellous Memory…</a:t>
            </a:r>
            <a:endParaRPr lang="en-GB" sz="2400" b="1" dirty="0">
              <a:ln w="18415" cmpd="sng">
                <a:noFill/>
                <a:prstDash val="solid"/>
              </a:ln>
              <a:effectLst>
                <a:outerShdw blurRad="63500" dir="3600000" algn="tl" rotWithShape="0">
                  <a:srgbClr val="000000">
                    <a:alpha val="70000"/>
                  </a:srgbClr>
                </a:outerShdw>
              </a:effectLst>
              <a:latin typeface="Century Gothic" pitchFamily="34" charset="0"/>
            </a:endParaRP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404664" y="1784648"/>
            <a:ext cx="5976664" cy="4893647"/>
          </a:xfrm>
          <a:prstGeom prst="rect">
            <a:avLst/>
          </a:prstGeom>
          <a:noFill/>
          <a:ln w="3175">
            <a:solidFill>
              <a:schemeClr val="accent6">
                <a:lumMod val="40000"/>
                <a:lumOff val="60000"/>
              </a:schemeClr>
            </a:solidFill>
          </a:ln>
        </p:spPr>
        <p:txBody>
          <a:bodyPr wrap="square" rtlCol="0">
            <a:spAutoFit/>
          </a:bodyPr>
          <a:lstStyle/>
          <a:p>
            <a:r>
              <a:rPr lang="en-GB" b="1" dirty="0">
                <a:latin typeface="Candara" pitchFamily="34" charset="0"/>
              </a:rPr>
              <a:t>Mini Experiment: </a:t>
            </a:r>
          </a:p>
          <a:p>
            <a:endParaRPr lang="en-GB" b="1" dirty="0">
              <a:latin typeface="Candara" pitchFamily="34" charset="0"/>
            </a:endParaRPr>
          </a:p>
          <a:p>
            <a:r>
              <a:rPr lang="en-GB" sz="1200" dirty="0">
                <a:latin typeface="Candara" pitchFamily="34" charset="0"/>
              </a:rPr>
              <a:t>In this experiment you can test as many or as little people as you like. As the experimenter you should read out one line at a time of the triangle of numbers below to your participant. When you have finished reading out the line, your participant should recite back to you as many of the numbers they can remember. Record how many numbers they recall correctly on each line. </a:t>
            </a:r>
            <a:r>
              <a:rPr lang="en-GB" sz="1200" b="1" dirty="0">
                <a:latin typeface="Candara" pitchFamily="34" charset="0"/>
              </a:rPr>
              <a:t> </a:t>
            </a: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p:txBody>
      </p:sp>
      <p:pic>
        <p:nvPicPr>
          <p:cNvPr id="2051"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23645" t="6688" r="22798" b="5423"/>
          <a:stretch/>
        </p:blipFill>
        <p:spPr bwMode="auto">
          <a:xfrm>
            <a:off x="450457" y="3512840"/>
            <a:ext cx="3350865" cy="30915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933056" y="3495890"/>
            <a:ext cx="2304256" cy="3108543"/>
          </a:xfrm>
          <a:prstGeom prst="rect">
            <a:avLst/>
          </a:prstGeom>
          <a:solidFill>
            <a:schemeClr val="accent6">
              <a:lumMod val="20000"/>
              <a:lumOff val="80000"/>
            </a:schemeClr>
          </a:solidFill>
        </p:spPr>
        <p:txBody>
          <a:bodyPr wrap="square" rtlCol="0">
            <a:spAutoFit/>
          </a:bodyPr>
          <a:lstStyle/>
          <a:p>
            <a:r>
              <a:rPr lang="en-GB" sz="1400" i="1" dirty="0">
                <a:latin typeface="Candara" pitchFamily="34" charset="0"/>
              </a:rPr>
              <a:t>Now think about and explain:</a:t>
            </a:r>
          </a:p>
          <a:p>
            <a:pPr marL="342900" indent="-342900">
              <a:buAutoNum type="arabicParenR"/>
            </a:pPr>
            <a:r>
              <a:rPr lang="en-GB" sz="1400" dirty="0">
                <a:latin typeface="Candara" pitchFamily="34" charset="0"/>
              </a:rPr>
              <a:t>What was the maximum amount of numbers your participants call recall from any line?  (If you used more than one participant, take the average). </a:t>
            </a:r>
          </a:p>
          <a:p>
            <a:pPr marL="342900" indent="-342900">
              <a:buAutoNum type="arabicParenR"/>
            </a:pPr>
            <a:endParaRPr lang="en-GB" sz="1400" dirty="0">
              <a:latin typeface="Candara" pitchFamily="34" charset="0"/>
            </a:endParaRPr>
          </a:p>
          <a:p>
            <a:pPr marL="342900" indent="-342900">
              <a:buAutoNum type="arabicParenR"/>
            </a:pPr>
            <a:r>
              <a:rPr lang="en-GB" sz="1400" dirty="0">
                <a:latin typeface="Candara" pitchFamily="34" charset="0"/>
              </a:rPr>
              <a:t>What do your results suggest about memory? </a:t>
            </a:r>
          </a:p>
        </p:txBody>
      </p:sp>
      <p:sp>
        <p:nvSpPr>
          <p:cNvPr id="16" name="TextBox 15"/>
          <p:cNvSpPr txBox="1"/>
          <p:nvPr/>
        </p:nvSpPr>
        <p:spPr>
          <a:xfrm>
            <a:off x="430362" y="6860465"/>
            <a:ext cx="5950966" cy="1938992"/>
          </a:xfrm>
          <a:prstGeom prst="rect">
            <a:avLst/>
          </a:prstGeom>
          <a:noFill/>
          <a:ln w="3175">
            <a:solidFill>
              <a:schemeClr val="accent6">
                <a:lumMod val="40000"/>
                <a:lumOff val="60000"/>
              </a:schemeClr>
            </a:solidFill>
          </a:ln>
        </p:spPr>
        <p:txBody>
          <a:bodyPr wrap="square" rtlCol="0">
            <a:spAutoFit/>
          </a:bodyPr>
          <a:lstStyle/>
          <a:p>
            <a:r>
              <a:rPr lang="en-GB" sz="1200" b="1" i="1" dirty="0">
                <a:latin typeface="Candara" pitchFamily="34" charset="0"/>
              </a:rPr>
              <a:t>Now research and answer the following… </a:t>
            </a:r>
          </a:p>
          <a:p>
            <a:endParaRPr lang="en-GB" sz="1200" dirty="0">
              <a:latin typeface="Candara" pitchFamily="34" charset="0"/>
            </a:endParaRPr>
          </a:p>
          <a:p>
            <a:pPr marL="228600" indent="-228600">
              <a:buAutoNum type="arabicParenR"/>
            </a:pPr>
            <a:r>
              <a:rPr lang="en-GB" sz="1200" dirty="0">
                <a:latin typeface="Candara" pitchFamily="34" charset="0"/>
              </a:rPr>
              <a:t>What is memory? Does it have different types? If so, explain them…</a:t>
            </a:r>
          </a:p>
          <a:p>
            <a:pPr marL="228600" indent="-228600">
              <a:buAutoNum type="arabicParenR"/>
            </a:pPr>
            <a:endParaRPr lang="en-GB" sz="1200" dirty="0">
              <a:latin typeface="Candara" pitchFamily="34" charset="0"/>
            </a:endParaRPr>
          </a:p>
          <a:p>
            <a:pPr marL="228600" indent="-228600">
              <a:buAutoNum type="arabicParenR"/>
            </a:pPr>
            <a:r>
              <a:rPr lang="en-GB" sz="1200" dirty="0">
                <a:latin typeface="Candara" pitchFamily="34" charset="0"/>
              </a:rPr>
              <a:t>What is the capacity and duration of  the average memory in humans? </a:t>
            </a:r>
          </a:p>
          <a:p>
            <a:pPr marL="228600" indent="-228600">
              <a:buAutoNum type="arabicParenR"/>
            </a:pPr>
            <a:endParaRPr lang="en-GB" sz="1200" dirty="0">
              <a:latin typeface="Candara" pitchFamily="34" charset="0"/>
            </a:endParaRPr>
          </a:p>
          <a:p>
            <a:pPr marL="228600" indent="-228600">
              <a:buAutoNum type="arabicParenR"/>
            </a:pPr>
            <a:r>
              <a:rPr lang="en-GB" sz="1200" dirty="0">
                <a:latin typeface="Candara" pitchFamily="34" charset="0"/>
              </a:rPr>
              <a:t>What did George Miller do in 1956? What did he discover about memory? How does this link to the results from your experiment above?</a:t>
            </a:r>
          </a:p>
          <a:p>
            <a:endParaRPr lang="en-GB" sz="1200" b="1" dirty="0">
              <a:latin typeface="Candara" pitchFamily="34" charset="0"/>
            </a:endParaRPr>
          </a:p>
          <a:p>
            <a:endParaRPr lang="en-GB" sz="1200" b="1" dirty="0">
              <a:latin typeface="Candara" pitchFamily="34" charset="0"/>
            </a:endParaRPr>
          </a:p>
        </p:txBody>
      </p:sp>
    </p:spTree>
    <p:extLst>
      <p:ext uri="{BB962C8B-B14F-4D97-AF65-F5344CB8AC3E}">
        <p14:creationId xmlns:p14="http://schemas.microsoft.com/office/powerpoint/2010/main" val="1999188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640" y="1106959"/>
            <a:ext cx="5976664" cy="461665"/>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Task 2, Topic 2: </a:t>
            </a:r>
            <a:r>
              <a:rPr lang="en-GB" sz="2400" b="1" dirty="0">
                <a:ln w="18415" cmpd="sng">
                  <a:noFill/>
                  <a:prstDash val="solid"/>
                </a:ln>
                <a:latin typeface="Segoe Print" pitchFamily="2" charset="0"/>
              </a:rPr>
              <a:t>Attachment</a:t>
            </a:r>
            <a:endParaRPr lang="en-GB" sz="2400" b="1" dirty="0">
              <a:ln w="18415" cmpd="sng">
                <a:noFill/>
                <a:prstDash val="solid"/>
              </a:ln>
              <a:effectLst>
                <a:outerShdw blurRad="63500" dir="3600000" algn="tl" rotWithShape="0">
                  <a:srgbClr val="000000">
                    <a:alpha val="70000"/>
                  </a:srgbClr>
                </a:outerShdw>
              </a:effectLst>
              <a:latin typeface="Century Gothic" pitchFamily="34" charset="0"/>
            </a:endParaRP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458089" y="1712640"/>
            <a:ext cx="5832648" cy="3260480"/>
          </a:xfrm>
          <a:prstGeom prst="rect">
            <a:avLst/>
          </a:prstGeom>
          <a:no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1156204" y="1858591"/>
            <a:ext cx="5832648" cy="369332"/>
          </a:xfrm>
          <a:prstGeom prst="rect">
            <a:avLst/>
          </a:prstGeom>
          <a:noFill/>
        </p:spPr>
        <p:txBody>
          <a:bodyPr wrap="square" rtlCol="0">
            <a:spAutoFit/>
          </a:bodyPr>
          <a:lstStyle/>
          <a:p>
            <a:r>
              <a:rPr lang="en-GB" dirty="0">
                <a:ln w="12700">
                  <a:noFill/>
                  <a:prstDash val="solid"/>
                </a:ln>
                <a:latin typeface="Segoe Print" pitchFamily="2" charset="0"/>
              </a:rPr>
              <a:t>Babies, Babies, Babies…</a:t>
            </a:r>
            <a:r>
              <a:rPr lang="en-GB" dirty="0">
                <a:ln w="12700">
                  <a:solidFill>
                    <a:schemeClr val="bg1">
                      <a:lumMod val="50000"/>
                    </a:schemeClr>
                  </a:solidFill>
                  <a:prstDash val="solid"/>
                </a:ln>
                <a:solidFill>
                  <a:schemeClr val="bg1"/>
                </a:solidFill>
                <a:latin typeface="Segoe Print" pitchFamily="2" charset="0"/>
              </a:rPr>
              <a:t> </a:t>
            </a:r>
          </a:p>
        </p:txBody>
      </p:sp>
      <p:pic>
        <p:nvPicPr>
          <p:cNvPr id="13" name="Picture 1"/>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ackgroundRemoval t="0" b="100000" l="0" r="100000">
                        <a14:foregroundMark x1="27626" y1="65306" x2="91829" y2="6122"/>
                        <a14:foregroundMark x1="91829" y1="14796" x2="77821" y2="28061"/>
                        <a14:foregroundMark x1="68093" y1="34184" x2="49416" y2="42857"/>
                      </a14:backgroundRemoval>
                    </a14:imgEffect>
                  </a14:imgLayer>
                </a14:imgProps>
              </a:ext>
              <a:ext uri="{28A0092B-C50C-407E-A947-70E740481C1C}">
                <a14:useLocalDpi xmlns:a14="http://schemas.microsoft.com/office/drawing/2010/main" val="0"/>
              </a:ext>
            </a:extLst>
          </a:blip>
          <a:srcRect t="-11761" b="1"/>
          <a:stretch/>
        </p:blipFill>
        <p:spPr bwMode="auto">
          <a:xfrm>
            <a:off x="602105" y="1818280"/>
            <a:ext cx="533067" cy="4404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5" descr="http://www.everydayfamily.com/wp-content/uploads/2013/11/baby-crying-2.jpg">
            <a:hlinkClick r:id="rId7"/>
          </p:cNvPr>
          <p:cNvPicPr>
            <a:picLocks noChangeAspect="1" noChangeArrowheads="1"/>
          </p:cNvPicPr>
          <p:nvPr/>
        </p:nvPicPr>
        <p:blipFill rotWithShape="1">
          <a:blip r:embed="rId8">
            <a:extLst>
              <a:ext uri="{BEBA8EAE-BF5A-486C-A8C5-ECC9F3942E4B}">
                <a14:imgProps xmlns:a14="http://schemas.microsoft.com/office/drawing/2010/main">
                  <a14:imgLayer r:embed="rId9">
                    <a14:imgEffect>
                      <a14:backgroundRemoval t="0" b="100000" l="19178" r="93151"/>
                    </a14:imgEffect>
                  </a14:imgLayer>
                </a14:imgProps>
              </a:ext>
              <a:ext uri="{28A0092B-C50C-407E-A947-70E740481C1C}">
                <a14:useLocalDpi xmlns:a14="http://schemas.microsoft.com/office/drawing/2010/main" val="0"/>
              </a:ext>
            </a:extLst>
          </a:blip>
          <a:srcRect l="21554" r="7748"/>
          <a:stretch/>
        </p:blipFill>
        <p:spPr bwMode="auto">
          <a:xfrm>
            <a:off x="458090" y="2437181"/>
            <a:ext cx="2427239" cy="2473814"/>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2570140" y="2492726"/>
            <a:ext cx="3739180" cy="2862322"/>
          </a:xfrm>
          <a:prstGeom prst="rect">
            <a:avLst/>
          </a:prstGeom>
          <a:noFill/>
        </p:spPr>
        <p:txBody>
          <a:bodyPr wrap="square" rtlCol="0">
            <a:spAutoFit/>
          </a:bodyPr>
          <a:lstStyle/>
          <a:p>
            <a:r>
              <a:rPr lang="en-GB" sz="1600" b="1" i="1" dirty="0">
                <a:latin typeface="Candara" pitchFamily="34" charset="0"/>
              </a:rPr>
              <a:t>Research and answer the following:</a:t>
            </a:r>
          </a:p>
          <a:p>
            <a:endParaRPr lang="en-GB" sz="1600" b="1" dirty="0">
              <a:solidFill>
                <a:schemeClr val="tx1"/>
              </a:solidFill>
              <a:latin typeface="Candara" pitchFamily="34" charset="0"/>
            </a:endParaRPr>
          </a:p>
          <a:p>
            <a:r>
              <a:rPr lang="en-GB" sz="1600" b="1" dirty="0">
                <a:latin typeface="Candara" pitchFamily="34" charset="0"/>
              </a:rPr>
              <a:t>From a Psychological Perspective…</a:t>
            </a:r>
            <a:endParaRPr lang="en-GB" sz="1600" b="1" dirty="0">
              <a:solidFill>
                <a:schemeClr val="tx1"/>
              </a:solidFill>
              <a:latin typeface="Candara" pitchFamily="34" charset="0"/>
            </a:endParaRPr>
          </a:p>
          <a:p>
            <a:endParaRPr lang="en-GB" sz="1600" i="1" dirty="0">
              <a:latin typeface="Candara" pitchFamily="34" charset="0"/>
            </a:endParaRPr>
          </a:p>
          <a:p>
            <a:r>
              <a:rPr lang="en-GB" sz="1600" dirty="0">
                <a:solidFill>
                  <a:schemeClr val="tx1"/>
                </a:solidFill>
                <a:latin typeface="Candara" pitchFamily="34" charset="0"/>
              </a:rPr>
              <a:t>Why do babies cry all of the time? </a:t>
            </a:r>
          </a:p>
          <a:p>
            <a:endParaRPr lang="en-GB" sz="1600" dirty="0">
              <a:latin typeface="Candara" pitchFamily="34" charset="0"/>
            </a:endParaRPr>
          </a:p>
          <a:p>
            <a:r>
              <a:rPr lang="en-GB" sz="1600" dirty="0">
                <a:solidFill>
                  <a:schemeClr val="tx1"/>
                </a:solidFill>
                <a:latin typeface="Candara" pitchFamily="34" charset="0"/>
              </a:rPr>
              <a:t>Why are all babies born with blue eyes?</a:t>
            </a:r>
          </a:p>
          <a:p>
            <a:endParaRPr lang="en-GB" sz="1600" i="1" dirty="0">
              <a:latin typeface="Candara" pitchFamily="34" charset="0"/>
            </a:endParaRPr>
          </a:p>
          <a:p>
            <a:endParaRPr lang="en-GB" sz="1600" dirty="0">
              <a:latin typeface="Candara" pitchFamily="34" charset="0"/>
            </a:endParaRPr>
          </a:p>
          <a:p>
            <a:endParaRPr lang="en-GB" dirty="0">
              <a:latin typeface="Candara" pitchFamily="34" charset="0"/>
            </a:endParaRPr>
          </a:p>
          <a:p>
            <a:endParaRPr lang="en-GB" dirty="0">
              <a:latin typeface="Candara" pitchFamily="34" charset="0"/>
            </a:endParaRPr>
          </a:p>
        </p:txBody>
      </p:sp>
      <p:sp>
        <p:nvSpPr>
          <p:cNvPr id="5" name="TextBox 4"/>
          <p:cNvSpPr txBox="1"/>
          <p:nvPr/>
        </p:nvSpPr>
        <p:spPr>
          <a:xfrm>
            <a:off x="2708920" y="4431718"/>
            <a:ext cx="3456384" cy="430887"/>
          </a:xfrm>
          <a:prstGeom prst="rect">
            <a:avLst/>
          </a:prstGeom>
          <a:solidFill>
            <a:schemeClr val="accent6">
              <a:lumMod val="20000"/>
              <a:lumOff val="80000"/>
            </a:schemeClr>
          </a:solidFill>
        </p:spPr>
        <p:txBody>
          <a:bodyPr wrap="square" rtlCol="0">
            <a:spAutoFit/>
          </a:bodyPr>
          <a:lstStyle/>
          <a:p>
            <a:r>
              <a:rPr lang="en-GB" sz="1100" dirty="0">
                <a:latin typeface="Candara" pitchFamily="34" charset="0"/>
              </a:rPr>
              <a:t>Useful Link: http://www.babycenter.com/2_creating-an-attachment-with-your-baby_10350318.bc</a:t>
            </a:r>
          </a:p>
        </p:txBody>
      </p:sp>
      <p:sp>
        <p:nvSpPr>
          <p:cNvPr id="18" name="Rectangle 17"/>
          <p:cNvSpPr/>
          <p:nvPr/>
        </p:nvSpPr>
        <p:spPr>
          <a:xfrm>
            <a:off x="476672" y="5508944"/>
            <a:ext cx="5832648" cy="3260480"/>
          </a:xfrm>
          <a:prstGeom prst="rect">
            <a:avLst/>
          </a:prstGeom>
          <a:no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605161" y="5647594"/>
            <a:ext cx="6934733" cy="338554"/>
          </a:xfrm>
          <a:prstGeom prst="rect">
            <a:avLst/>
          </a:prstGeom>
          <a:noFill/>
        </p:spPr>
        <p:txBody>
          <a:bodyPr wrap="square" rtlCol="0">
            <a:spAutoFit/>
          </a:bodyPr>
          <a:lstStyle/>
          <a:p>
            <a:r>
              <a:rPr lang="en-GB" sz="1600" dirty="0">
                <a:latin typeface="Segoe Print" pitchFamily="2" charset="0"/>
              </a:rPr>
              <a:t>“Oh, </a:t>
            </a:r>
            <a:r>
              <a:rPr lang="en-GB" sz="1600" dirty="0" err="1">
                <a:latin typeface="Segoe Print" pitchFamily="2" charset="0"/>
              </a:rPr>
              <a:t>oobee</a:t>
            </a:r>
            <a:r>
              <a:rPr lang="en-GB" sz="1600" dirty="0">
                <a:latin typeface="Segoe Print" pitchFamily="2" charset="0"/>
              </a:rPr>
              <a:t> doo I </a:t>
            </a:r>
            <a:r>
              <a:rPr lang="en-GB" sz="1600" dirty="0" err="1">
                <a:latin typeface="Segoe Print" pitchFamily="2" charset="0"/>
              </a:rPr>
              <a:t>wanna</a:t>
            </a:r>
            <a:r>
              <a:rPr lang="en-GB" sz="1600" dirty="0">
                <a:latin typeface="Segoe Print" pitchFamily="2" charset="0"/>
              </a:rPr>
              <a:t> be like you...”</a:t>
            </a:r>
            <a:endParaRPr lang="en-GB" sz="1600" dirty="0">
              <a:ln w="12700">
                <a:solidFill>
                  <a:schemeClr val="bg1">
                    <a:lumMod val="50000"/>
                  </a:schemeClr>
                </a:solidFill>
                <a:prstDash val="solid"/>
              </a:ln>
              <a:solidFill>
                <a:schemeClr val="bg1"/>
              </a:solidFill>
              <a:latin typeface="Segoe Print" pitchFamily="2" charset="0"/>
            </a:endParaRPr>
          </a:p>
        </p:txBody>
      </p:sp>
      <p:sp>
        <p:nvSpPr>
          <p:cNvPr id="21" name="TextBox 20"/>
          <p:cNvSpPr txBox="1"/>
          <p:nvPr/>
        </p:nvSpPr>
        <p:spPr>
          <a:xfrm>
            <a:off x="2348880" y="6211023"/>
            <a:ext cx="3816424" cy="2062103"/>
          </a:xfrm>
          <a:prstGeom prst="rect">
            <a:avLst/>
          </a:prstGeom>
          <a:noFill/>
        </p:spPr>
        <p:txBody>
          <a:bodyPr wrap="square" rtlCol="0">
            <a:spAutoFit/>
          </a:bodyPr>
          <a:lstStyle/>
          <a:p>
            <a:r>
              <a:rPr lang="en-GB" sz="1600" b="1" i="1" dirty="0">
                <a:latin typeface="Candara" pitchFamily="34" charset="0"/>
              </a:rPr>
              <a:t>Consider, research and answer the following:</a:t>
            </a:r>
          </a:p>
          <a:p>
            <a:endParaRPr lang="en-GB" sz="1600" dirty="0">
              <a:latin typeface="Candara" pitchFamily="34" charset="0"/>
            </a:endParaRPr>
          </a:p>
          <a:p>
            <a:r>
              <a:rPr lang="en-GB" sz="1600" dirty="0">
                <a:latin typeface="Candara" pitchFamily="34" charset="0"/>
              </a:rPr>
              <a:t>From a Psychological point of view,  why should Mobley not survive in the Jungle? </a:t>
            </a:r>
          </a:p>
          <a:p>
            <a:endParaRPr lang="en-GB" sz="1600" dirty="0">
              <a:latin typeface="Candara" pitchFamily="34" charset="0"/>
            </a:endParaRPr>
          </a:p>
          <a:p>
            <a:r>
              <a:rPr lang="en-GB" sz="1600" i="1" dirty="0">
                <a:latin typeface="Candara" pitchFamily="34" charset="0"/>
              </a:rPr>
              <a:t>Hint: </a:t>
            </a:r>
            <a:r>
              <a:rPr lang="en-GB" sz="1600" dirty="0">
                <a:latin typeface="Candara" pitchFamily="34" charset="0"/>
              </a:rPr>
              <a:t>Try to link to  the psychologist John Bowlby in your answer…</a:t>
            </a:r>
            <a:endParaRPr lang="en-GB" sz="1600" i="1" dirty="0">
              <a:latin typeface="Candara" pitchFamily="34" charset="0"/>
            </a:endParaRPr>
          </a:p>
        </p:txBody>
      </p:sp>
      <p:pic>
        <p:nvPicPr>
          <p:cNvPr id="23" name="Picture 2" descr="http://www.clipartbest.com/cliparts/jix/78j/jix78jrAT.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86748" y="6175999"/>
            <a:ext cx="1510206" cy="2442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8712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640" y="1106959"/>
            <a:ext cx="5976664" cy="461665"/>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Task 3, Topic 3: </a:t>
            </a:r>
            <a:r>
              <a:rPr lang="en-GB" sz="2400" b="1" dirty="0">
                <a:ln w="18415" cmpd="sng">
                  <a:noFill/>
                  <a:prstDash val="solid"/>
                </a:ln>
                <a:latin typeface="Segoe Print" pitchFamily="2" charset="0"/>
              </a:rPr>
              <a:t>Social Influence</a:t>
            </a:r>
            <a:endParaRPr lang="en-GB" sz="2400" b="1" dirty="0">
              <a:ln w="18415" cmpd="sng">
                <a:noFill/>
                <a:prstDash val="solid"/>
              </a:ln>
              <a:effectLst>
                <a:outerShdw blurRad="63500" dir="3600000" algn="tl" rotWithShape="0">
                  <a:srgbClr val="000000">
                    <a:alpha val="70000"/>
                  </a:srgbClr>
                </a:outerShdw>
              </a:effectLst>
              <a:latin typeface="Century Gothic" pitchFamily="34" charset="0"/>
            </a:endParaRP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458089" y="1712640"/>
            <a:ext cx="5832648" cy="3024336"/>
          </a:xfrm>
          <a:prstGeom prst="rect">
            <a:avLst/>
          </a:prstGeom>
          <a:no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586748" y="1858591"/>
            <a:ext cx="5832648" cy="369332"/>
          </a:xfrm>
          <a:prstGeom prst="rect">
            <a:avLst/>
          </a:prstGeom>
          <a:noFill/>
        </p:spPr>
        <p:txBody>
          <a:bodyPr wrap="square" rtlCol="0">
            <a:spAutoFit/>
          </a:bodyPr>
          <a:lstStyle/>
          <a:p>
            <a:r>
              <a:rPr lang="en-GB" dirty="0">
                <a:ln w="12700">
                  <a:noFill/>
                  <a:prstDash val="solid"/>
                </a:ln>
                <a:latin typeface="Segoe Print" pitchFamily="2" charset="0"/>
              </a:rPr>
              <a:t>Obedience, Obey, Conform…</a:t>
            </a:r>
          </a:p>
        </p:txBody>
      </p:sp>
      <p:sp>
        <p:nvSpPr>
          <p:cNvPr id="17" name="TextBox 16"/>
          <p:cNvSpPr txBox="1"/>
          <p:nvPr/>
        </p:nvSpPr>
        <p:spPr>
          <a:xfrm>
            <a:off x="2771088" y="2362386"/>
            <a:ext cx="3739180" cy="2123658"/>
          </a:xfrm>
          <a:prstGeom prst="rect">
            <a:avLst/>
          </a:prstGeom>
          <a:noFill/>
        </p:spPr>
        <p:txBody>
          <a:bodyPr wrap="square" rtlCol="0">
            <a:spAutoFit/>
          </a:bodyPr>
          <a:lstStyle/>
          <a:p>
            <a:r>
              <a:rPr lang="en-GB" sz="1600" b="1" i="1" dirty="0">
                <a:latin typeface="Candara" pitchFamily="34" charset="0"/>
              </a:rPr>
              <a:t>Research and produce a fact sheet on </a:t>
            </a:r>
          </a:p>
          <a:p>
            <a:r>
              <a:rPr lang="en-GB" sz="1600" b="1" i="1" dirty="0">
                <a:latin typeface="Candara" pitchFamily="34" charset="0"/>
              </a:rPr>
              <a:t>two key studies: </a:t>
            </a:r>
          </a:p>
          <a:p>
            <a:endParaRPr lang="en-GB" sz="1600" dirty="0">
              <a:latin typeface="Candara" pitchFamily="34" charset="0"/>
            </a:endParaRPr>
          </a:p>
          <a:p>
            <a:r>
              <a:rPr lang="en-GB" sz="1600" dirty="0">
                <a:latin typeface="Candara" pitchFamily="34" charset="0"/>
              </a:rPr>
              <a:t>1) </a:t>
            </a:r>
            <a:r>
              <a:rPr lang="en-GB" sz="1600" dirty="0" err="1">
                <a:latin typeface="Candara" pitchFamily="34" charset="0"/>
              </a:rPr>
              <a:t>Milgram’s</a:t>
            </a:r>
            <a:r>
              <a:rPr lang="en-GB" sz="1600" dirty="0">
                <a:latin typeface="Candara" pitchFamily="34" charset="0"/>
              </a:rPr>
              <a:t> (1963) Obedience to Authority </a:t>
            </a:r>
          </a:p>
          <a:p>
            <a:endParaRPr lang="en-GB" sz="1600" dirty="0">
              <a:latin typeface="Candara" pitchFamily="34" charset="0"/>
            </a:endParaRPr>
          </a:p>
          <a:p>
            <a:r>
              <a:rPr lang="en-GB" sz="1600" dirty="0">
                <a:latin typeface="Candara" pitchFamily="34" charset="0"/>
              </a:rPr>
              <a:t>2) </a:t>
            </a:r>
            <a:r>
              <a:rPr lang="en-GB" sz="1600" dirty="0" err="1">
                <a:latin typeface="Candara" pitchFamily="34" charset="0"/>
              </a:rPr>
              <a:t>Zimbardo’s</a:t>
            </a:r>
            <a:r>
              <a:rPr lang="en-GB" sz="1600" dirty="0">
                <a:latin typeface="Candara" pitchFamily="34" charset="0"/>
              </a:rPr>
              <a:t> Stanford Prison Experiment</a:t>
            </a:r>
          </a:p>
        </p:txBody>
      </p:sp>
      <p:sp>
        <p:nvSpPr>
          <p:cNvPr id="18" name="Rectangle 17"/>
          <p:cNvSpPr/>
          <p:nvPr/>
        </p:nvSpPr>
        <p:spPr>
          <a:xfrm>
            <a:off x="476672" y="5097016"/>
            <a:ext cx="5814065" cy="3672408"/>
          </a:xfrm>
          <a:prstGeom prst="rect">
            <a:avLst/>
          </a:prstGeom>
          <a:no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98"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4350" t="5416" r="11667" b="6111"/>
          <a:stretch/>
        </p:blipFill>
        <p:spPr bwMode="auto">
          <a:xfrm>
            <a:off x="692696" y="2570439"/>
            <a:ext cx="1921897" cy="15184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 name="Rectangle 1"/>
          <p:cNvSpPr/>
          <p:nvPr/>
        </p:nvSpPr>
        <p:spPr>
          <a:xfrm>
            <a:off x="586747" y="5276167"/>
            <a:ext cx="5703989" cy="369332"/>
          </a:xfrm>
          <a:prstGeom prst="rect">
            <a:avLst/>
          </a:prstGeom>
        </p:spPr>
        <p:txBody>
          <a:bodyPr wrap="square">
            <a:spAutoFit/>
          </a:bodyPr>
          <a:lstStyle/>
          <a:p>
            <a:r>
              <a:rPr lang="en-GB" dirty="0">
                <a:ln w="12700">
                  <a:noFill/>
                  <a:prstDash val="solid"/>
                </a:ln>
                <a:latin typeface="Segoe Print" pitchFamily="2" charset="0"/>
              </a:rPr>
              <a:t>Taking it further…</a:t>
            </a:r>
          </a:p>
        </p:txBody>
      </p:sp>
      <p:sp>
        <p:nvSpPr>
          <p:cNvPr id="3" name="Oval Callout 2"/>
          <p:cNvSpPr/>
          <p:nvPr/>
        </p:nvSpPr>
        <p:spPr>
          <a:xfrm>
            <a:off x="2614593" y="5901106"/>
            <a:ext cx="3394216" cy="2304256"/>
          </a:xfrm>
          <a:prstGeom prst="wedgeEllipseCallout">
            <a:avLst>
              <a:gd name="adj1" fmla="val 50446"/>
              <a:gd name="adj2" fmla="val 72421"/>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andara" pitchFamily="34" charset="0"/>
              </a:rPr>
              <a:t>Explain how research such as </a:t>
            </a:r>
            <a:r>
              <a:rPr lang="en-GB" sz="1600" dirty="0" err="1">
                <a:solidFill>
                  <a:schemeClr val="tx1"/>
                </a:solidFill>
                <a:latin typeface="Candara" pitchFamily="34" charset="0"/>
              </a:rPr>
              <a:t>Milgram</a:t>
            </a:r>
            <a:r>
              <a:rPr lang="en-GB" sz="1600" dirty="0">
                <a:solidFill>
                  <a:schemeClr val="tx1"/>
                </a:solidFill>
                <a:latin typeface="Candara" pitchFamily="34" charset="0"/>
              </a:rPr>
              <a:t> &amp; </a:t>
            </a:r>
            <a:r>
              <a:rPr lang="en-GB" sz="1600" dirty="0" err="1">
                <a:solidFill>
                  <a:schemeClr val="tx1"/>
                </a:solidFill>
                <a:latin typeface="Candara" pitchFamily="34" charset="0"/>
              </a:rPr>
              <a:t>Zimbardo</a:t>
            </a:r>
            <a:r>
              <a:rPr lang="en-GB" sz="1600" dirty="0">
                <a:solidFill>
                  <a:schemeClr val="tx1"/>
                </a:solidFill>
                <a:latin typeface="Candara" pitchFamily="34" charset="0"/>
              </a:rPr>
              <a:t>, might explain historical atrocities such as the Nazi persecution of the Jews…</a:t>
            </a:r>
          </a:p>
        </p:txBody>
      </p:sp>
      <p:pic>
        <p:nvPicPr>
          <p:cNvPr id="4099" name="Picture 3"/>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artisticLineDrawing/>
                    </a14:imgEffect>
                  </a14:imgLayer>
                </a14:imgProps>
              </a:ext>
              <a:ext uri="{28A0092B-C50C-407E-A947-70E740481C1C}">
                <a14:useLocalDpi xmlns:a14="http://schemas.microsoft.com/office/drawing/2010/main" val="0"/>
              </a:ext>
            </a:extLst>
          </a:blip>
          <a:srcRect l="20484" t="4686" r="20171"/>
          <a:stretch/>
        </p:blipFill>
        <p:spPr bwMode="auto">
          <a:xfrm>
            <a:off x="675538" y="6201141"/>
            <a:ext cx="1745350" cy="1704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3094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640" y="1106959"/>
            <a:ext cx="5976664" cy="461665"/>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Task 4, Topic 4: </a:t>
            </a:r>
            <a:r>
              <a:rPr lang="en-GB" sz="2400" b="1" dirty="0">
                <a:ln w="18415" cmpd="sng">
                  <a:noFill/>
                  <a:prstDash val="solid"/>
                </a:ln>
                <a:latin typeface="Segoe Print" pitchFamily="2" charset="0"/>
              </a:rPr>
              <a:t>Psychopathology…</a:t>
            </a:r>
            <a:endParaRPr lang="en-GB" sz="2400" b="1" dirty="0">
              <a:ln w="18415" cmpd="sng">
                <a:noFill/>
                <a:prstDash val="solid"/>
              </a:ln>
              <a:effectLst>
                <a:outerShdw blurRad="63500" dir="3600000" algn="tl" rotWithShape="0">
                  <a:srgbClr val="000000">
                    <a:alpha val="70000"/>
                  </a:srgbClr>
                </a:outerShdw>
              </a:effectLst>
              <a:latin typeface="Century Gothic" pitchFamily="34" charset="0"/>
            </a:endParaRP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458089" y="1712640"/>
            <a:ext cx="5832648" cy="3024336"/>
          </a:xfrm>
          <a:prstGeom prst="rect">
            <a:avLst/>
          </a:prstGeom>
          <a:no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586748" y="1858591"/>
            <a:ext cx="5832648" cy="369332"/>
          </a:xfrm>
          <a:prstGeom prst="rect">
            <a:avLst/>
          </a:prstGeom>
          <a:noFill/>
        </p:spPr>
        <p:txBody>
          <a:bodyPr wrap="square" rtlCol="0">
            <a:spAutoFit/>
          </a:bodyPr>
          <a:lstStyle/>
          <a:p>
            <a:r>
              <a:rPr lang="en-GB" dirty="0">
                <a:ln w="12700">
                  <a:noFill/>
                  <a:prstDash val="solid"/>
                </a:ln>
                <a:latin typeface="Segoe Print" pitchFamily="2" charset="0"/>
              </a:rPr>
              <a:t>What is normal?</a:t>
            </a:r>
          </a:p>
        </p:txBody>
      </p:sp>
      <p:sp>
        <p:nvSpPr>
          <p:cNvPr id="17" name="TextBox 16"/>
          <p:cNvSpPr txBox="1"/>
          <p:nvPr/>
        </p:nvSpPr>
        <p:spPr>
          <a:xfrm>
            <a:off x="2771088" y="2362386"/>
            <a:ext cx="3519648" cy="2062103"/>
          </a:xfrm>
          <a:prstGeom prst="rect">
            <a:avLst/>
          </a:prstGeom>
          <a:noFill/>
        </p:spPr>
        <p:txBody>
          <a:bodyPr wrap="square" rtlCol="0">
            <a:spAutoFit/>
          </a:bodyPr>
          <a:lstStyle/>
          <a:p>
            <a:r>
              <a:rPr lang="en-GB" sz="1600" b="1" i="1" dirty="0">
                <a:latin typeface="Candara" pitchFamily="34" charset="0"/>
              </a:rPr>
              <a:t>Consider, research and explain…</a:t>
            </a:r>
            <a:endParaRPr lang="en-GB" sz="1600" dirty="0">
              <a:latin typeface="Candara" pitchFamily="34" charset="0"/>
            </a:endParaRPr>
          </a:p>
          <a:p>
            <a:endParaRPr lang="en-GB" sz="1600" dirty="0">
              <a:latin typeface="Candara" pitchFamily="34" charset="0"/>
            </a:endParaRPr>
          </a:p>
          <a:p>
            <a:r>
              <a:rPr lang="en-GB" sz="1600" dirty="0">
                <a:latin typeface="Candara" pitchFamily="34" charset="0"/>
              </a:rPr>
              <a:t>1) Is there such a thing as normal and abnormal? What are the definitions of these?</a:t>
            </a:r>
          </a:p>
          <a:p>
            <a:endParaRPr lang="en-GB" sz="1600" dirty="0">
              <a:latin typeface="Candara" pitchFamily="34" charset="0"/>
            </a:endParaRPr>
          </a:p>
          <a:p>
            <a:r>
              <a:rPr lang="en-GB" sz="1600" dirty="0">
                <a:latin typeface="Candara" pitchFamily="34" charset="0"/>
              </a:rPr>
              <a:t>2) How do Psychologists decide what is abnormal?</a:t>
            </a:r>
          </a:p>
        </p:txBody>
      </p:sp>
      <p:sp>
        <p:nvSpPr>
          <p:cNvPr id="18" name="Rectangle 17"/>
          <p:cNvSpPr/>
          <p:nvPr/>
        </p:nvSpPr>
        <p:spPr>
          <a:xfrm>
            <a:off x="476672" y="5097016"/>
            <a:ext cx="5814065" cy="3672408"/>
          </a:xfrm>
          <a:prstGeom prst="rect">
            <a:avLst/>
          </a:prstGeom>
          <a:no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586747" y="5276167"/>
            <a:ext cx="5703989" cy="369332"/>
          </a:xfrm>
          <a:prstGeom prst="rect">
            <a:avLst/>
          </a:prstGeom>
        </p:spPr>
        <p:txBody>
          <a:bodyPr wrap="square">
            <a:spAutoFit/>
          </a:bodyPr>
          <a:lstStyle/>
          <a:p>
            <a:r>
              <a:rPr lang="en-GB" dirty="0">
                <a:ln w="12700">
                  <a:noFill/>
                  <a:prstDash val="solid"/>
                </a:ln>
                <a:latin typeface="Segoe Print" pitchFamily="2" charset="0"/>
              </a:rPr>
              <a:t>Fear. Sadness. Obsession.</a:t>
            </a:r>
          </a:p>
        </p:txBody>
      </p:sp>
      <p:pic>
        <p:nvPicPr>
          <p:cNvPr id="5122" name="Picture 2" descr="http://www.timetochangeleeds.co.uk/wp-content/uploads/2014/09/feature1.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4797" y="6033120"/>
            <a:ext cx="2051984" cy="2156449"/>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4797" y="2362386"/>
            <a:ext cx="1716091" cy="2184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2997945" y="5818682"/>
            <a:ext cx="3065934" cy="2585323"/>
          </a:xfrm>
          <a:prstGeom prst="rect">
            <a:avLst/>
          </a:prstGeom>
        </p:spPr>
        <p:txBody>
          <a:bodyPr wrap="square">
            <a:spAutoFit/>
          </a:bodyPr>
          <a:lstStyle/>
          <a:p>
            <a:r>
              <a:rPr lang="en-GB" dirty="0">
                <a:latin typeface="Candara" pitchFamily="34" charset="0"/>
              </a:rPr>
              <a:t>Produce a fact file on each of the following mental disorders. Include </a:t>
            </a:r>
            <a:r>
              <a:rPr lang="en-GB" b="1" dirty="0">
                <a:solidFill>
                  <a:schemeClr val="accent6"/>
                </a:solidFill>
                <a:latin typeface="Candara" pitchFamily="34" charset="0"/>
              </a:rPr>
              <a:t>symptoms, </a:t>
            </a:r>
            <a:r>
              <a:rPr lang="en-GB" dirty="0">
                <a:latin typeface="Candara" pitchFamily="34" charset="0"/>
              </a:rPr>
              <a:t>potential </a:t>
            </a:r>
            <a:r>
              <a:rPr lang="en-GB" b="1" dirty="0">
                <a:solidFill>
                  <a:schemeClr val="accent6"/>
                </a:solidFill>
                <a:latin typeface="Candara" pitchFamily="34" charset="0"/>
              </a:rPr>
              <a:t>causes</a:t>
            </a:r>
            <a:r>
              <a:rPr lang="en-GB" dirty="0">
                <a:latin typeface="Candara" pitchFamily="34" charset="0"/>
              </a:rPr>
              <a:t> and </a:t>
            </a:r>
            <a:r>
              <a:rPr lang="en-GB" b="1" dirty="0">
                <a:solidFill>
                  <a:schemeClr val="accent6"/>
                </a:solidFill>
                <a:latin typeface="Candara" pitchFamily="34" charset="0"/>
              </a:rPr>
              <a:t>treatments</a:t>
            </a:r>
            <a:r>
              <a:rPr lang="en-GB" dirty="0">
                <a:latin typeface="Candara" pitchFamily="34" charset="0"/>
              </a:rPr>
              <a:t>. </a:t>
            </a:r>
          </a:p>
          <a:p>
            <a:endParaRPr lang="en-GB" dirty="0">
              <a:latin typeface="Candara" pitchFamily="34" charset="0"/>
            </a:endParaRPr>
          </a:p>
          <a:p>
            <a:pPr marL="342900" indent="-342900">
              <a:buAutoNum type="arabicParenR"/>
            </a:pPr>
            <a:r>
              <a:rPr lang="en-GB" dirty="0">
                <a:latin typeface="Candara" pitchFamily="34" charset="0"/>
              </a:rPr>
              <a:t>Phobias </a:t>
            </a:r>
          </a:p>
          <a:p>
            <a:pPr marL="342900" indent="-342900">
              <a:buAutoNum type="arabicParenR"/>
            </a:pPr>
            <a:r>
              <a:rPr lang="en-GB" dirty="0">
                <a:latin typeface="Candara" pitchFamily="34" charset="0"/>
              </a:rPr>
              <a:t>Depression </a:t>
            </a:r>
          </a:p>
          <a:p>
            <a:pPr marL="342900" indent="-342900">
              <a:buAutoNum type="arabicParenR"/>
            </a:pPr>
            <a:r>
              <a:rPr lang="en-GB" dirty="0">
                <a:latin typeface="Candara" pitchFamily="34" charset="0"/>
              </a:rPr>
              <a:t>OCD </a:t>
            </a:r>
          </a:p>
        </p:txBody>
      </p:sp>
    </p:spTree>
    <p:extLst>
      <p:ext uri="{BB962C8B-B14F-4D97-AF65-F5344CB8AC3E}">
        <p14:creationId xmlns:p14="http://schemas.microsoft.com/office/powerpoint/2010/main" val="27104618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640" y="1106959"/>
            <a:ext cx="5976664" cy="461665"/>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Task 5, Topic 5: </a:t>
            </a:r>
            <a:r>
              <a:rPr lang="en-GB" sz="2400" b="1" dirty="0">
                <a:ln w="18415" cmpd="sng">
                  <a:noFill/>
                  <a:prstDash val="solid"/>
                </a:ln>
                <a:latin typeface="Segoe Print" pitchFamily="2" charset="0"/>
              </a:rPr>
              <a:t>Approaches to Psych…</a:t>
            </a:r>
            <a:endParaRPr lang="en-GB" sz="2400" b="1" dirty="0">
              <a:ln w="18415" cmpd="sng">
                <a:noFill/>
                <a:prstDash val="solid"/>
              </a:ln>
              <a:effectLst>
                <a:outerShdw blurRad="63500" dir="3600000" algn="tl" rotWithShape="0">
                  <a:srgbClr val="000000">
                    <a:alpha val="70000"/>
                  </a:srgbClr>
                </a:outerShdw>
              </a:effectLst>
              <a:latin typeface="Century Gothic" pitchFamily="34" charset="0"/>
            </a:endParaRP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458088" y="1712640"/>
            <a:ext cx="5923239" cy="7128792"/>
          </a:xfrm>
          <a:prstGeom prst="rect">
            <a:avLst/>
          </a:prstGeom>
          <a:no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586748" y="1858591"/>
            <a:ext cx="5832648" cy="646331"/>
          </a:xfrm>
          <a:prstGeom prst="rect">
            <a:avLst/>
          </a:prstGeom>
          <a:noFill/>
        </p:spPr>
        <p:txBody>
          <a:bodyPr wrap="square" rtlCol="0">
            <a:spAutoFit/>
          </a:bodyPr>
          <a:lstStyle/>
          <a:p>
            <a:r>
              <a:rPr lang="en-GB" dirty="0">
                <a:ln w="12700">
                  <a:noFill/>
                  <a:prstDash val="solid"/>
                </a:ln>
                <a:latin typeface="Segoe Print" pitchFamily="2" charset="0"/>
              </a:rPr>
              <a:t>The Famous Five </a:t>
            </a:r>
          </a:p>
          <a:p>
            <a:endParaRPr lang="en-GB" dirty="0">
              <a:ln w="12700">
                <a:noFill/>
                <a:prstDash val="solid"/>
              </a:ln>
              <a:latin typeface="Segoe Print" pitchFamily="2" charset="0"/>
            </a:endParaRPr>
          </a:p>
        </p:txBody>
      </p:sp>
      <p:pic>
        <p:nvPicPr>
          <p:cNvPr id="7170" name="Picture 2"/>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821246" y="3063949"/>
            <a:ext cx="5143500" cy="565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586748" y="2181756"/>
            <a:ext cx="5578556" cy="830997"/>
          </a:xfrm>
          <a:prstGeom prst="rect">
            <a:avLst/>
          </a:prstGeom>
          <a:noFill/>
        </p:spPr>
        <p:txBody>
          <a:bodyPr wrap="square" rtlCol="0">
            <a:spAutoFit/>
          </a:bodyPr>
          <a:lstStyle/>
          <a:p>
            <a:r>
              <a:rPr lang="en-GB" sz="1600" dirty="0">
                <a:latin typeface="Candara" pitchFamily="34" charset="0"/>
              </a:rPr>
              <a:t>There are five main Psychological approaches or perspectives. Research them and explain the key terms, assumptions and psychologists which fit into each one. </a:t>
            </a:r>
          </a:p>
        </p:txBody>
      </p:sp>
      <p:sp>
        <p:nvSpPr>
          <p:cNvPr id="6" name="TextBox 5"/>
          <p:cNvSpPr txBox="1"/>
          <p:nvPr/>
        </p:nvSpPr>
        <p:spPr>
          <a:xfrm rot="3350735">
            <a:off x="-375758" y="8133645"/>
            <a:ext cx="6408712" cy="369332"/>
          </a:xfrm>
          <a:prstGeom prst="rect">
            <a:avLst/>
          </a:prstGeom>
          <a:noFill/>
        </p:spPr>
        <p:txBody>
          <a:bodyPr wrap="square" rtlCol="0">
            <a:spAutoFit/>
          </a:bodyPr>
          <a:lstStyle/>
          <a:p>
            <a:r>
              <a:rPr lang="en-GB" dirty="0">
                <a:latin typeface="Candara" pitchFamily="34" charset="0"/>
              </a:rPr>
              <a:t>Biological</a:t>
            </a:r>
          </a:p>
        </p:txBody>
      </p:sp>
      <p:sp>
        <p:nvSpPr>
          <p:cNvPr id="19" name="TextBox 18"/>
          <p:cNvSpPr txBox="1"/>
          <p:nvPr/>
        </p:nvSpPr>
        <p:spPr>
          <a:xfrm rot="5045678">
            <a:off x="-288725" y="6534525"/>
            <a:ext cx="6408712" cy="369332"/>
          </a:xfrm>
          <a:prstGeom prst="rect">
            <a:avLst/>
          </a:prstGeom>
          <a:noFill/>
        </p:spPr>
        <p:txBody>
          <a:bodyPr wrap="square" rtlCol="0">
            <a:spAutoFit/>
          </a:bodyPr>
          <a:lstStyle/>
          <a:p>
            <a:r>
              <a:rPr lang="en-GB" dirty="0">
                <a:latin typeface="Candara" pitchFamily="34" charset="0"/>
              </a:rPr>
              <a:t>Psychodynamic</a:t>
            </a:r>
          </a:p>
        </p:txBody>
      </p:sp>
      <p:sp>
        <p:nvSpPr>
          <p:cNvPr id="20" name="TextBox 19"/>
          <p:cNvSpPr txBox="1"/>
          <p:nvPr/>
        </p:nvSpPr>
        <p:spPr>
          <a:xfrm rot="5400000">
            <a:off x="472026" y="6460522"/>
            <a:ext cx="6408712" cy="369332"/>
          </a:xfrm>
          <a:prstGeom prst="rect">
            <a:avLst/>
          </a:prstGeom>
          <a:noFill/>
        </p:spPr>
        <p:txBody>
          <a:bodyPr wrap="square" rtlCol="0">
            <a:spAutoFit/>
          </a:bodyPr>
          <a:lstStyle/>
          <a:p>
            <a:r>
              <a:rPr lang="en-GB" dirty="0">
                <a:latin typeface="Candara" pitchFamily="34" charset="0"/>
              </a:rPr>
              <a:t>Behaviourist</a:t>
            </a:r>
          </a:p>
        </p:txBody>
      </p:sp>
      <p:sp>
        <p:nvSpPr>
          <p:cNvPr id="21" name="TextBox 20"/>
          <p:cNvSpPr txBox="1"/>
          <p:nvPr/>
        </p:nvSpPr>
        <p:spPr>
          <a:xfrm rot="5869364">
            <a:off x="1131765" y="6596063"/>
            <a:ext cx="6408712" cy="369332"/>
          </a:xfrm>
          <a:prstGeom prst="rect">
            <a:avLst/>
          </a:prstGeom>
          <a:noFill/>
        </p:spPr>
        <p:txBody>
          <a:bodyPr wrap="square" rtlCol="0">
            <a:spAutoFit/>
          </a:bodyPr>
          <a:lstStyle/>
          <a:p>
            <a:r>
              <a:rPr lang="en-GB" dirty="0">
                <a:latin typeface="Candara" pitchFamily="34" charset="0"/>
              </a:rPr>
              <a:t>Humanistic</a:t>
            </a:r>
          </a:p>
        </p:txBody>
      </p:sp>
      <p:sp>
        <p:nvSpPr>
          <p:cNvPr id="22" name="TextBox 21"/>
          <p:cNvSpPr txBox="1"/>
          <p:nvPr/>
        </p:nvSpPr>
        <p:spPr>
          <a:xfrm rot="6878344">
            <a:off x="1224339" y="7395364"/>
            <a:ext cx="6408712" cy="369332"/>
          </a:xfrm>
          <a:prstGeom prst="rect">
            <a:avLst/>
          </a:prstGeom>
          <a:noFill/>
        </p:spPr>
        <p:txBody>
          <a:bodyPr wrap="square" rtlCol="0">
            <a:spAutoFit/>
          </a:bodyPr>
          <a:lstStyle/>
          <a:p>
            <a:r>
              <a:rPr lang="en-GB" dirty="0">
                <a:latin typeface="Candara" pitchFamily="34" charset="0"/>
              </a:rPr>
              <a:t>Cognitive </a:t>
            </a:r>
          </a:p>
        </p:txBody>
      </p:sp>
    </p:spTree>
    <p:extLst>
      <p:ext uri="{BB962C8B-B14F-4D97-AF65-F5344CB8AC3E}">
        <p14:creationId xmlns:p14="http://schemas.microsoft.com/office/powerpoint/2010/main" val="6125861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640" y="1106959"/>
            <a:ext cx="5976664" cy="707886"/>
          </a:xfrm>
          <a:prstGeom prst="rect">
            <a:avLst/>
          </a:prstGeom>
          <a:noFill/>
        </p:spPr>
        <p:txBody>
          <a:bodyPr wrap="square" rtlCol="0">
            <a:spAutoFit/>
          </a:bodyPr>
          <a:lstStyle/>
          <a:p>
            <a:pPr algn="ctr"/>
            <a:r>
              <a:rPr lang="en-GB" sz="20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Task 6, Topic 6: </a:t>
            </a:r>
            <a:r>
              <a:rPr lang="en-GB" sz="2000" b="1" dirty="0">
                <a:ln w="18415" cmpd="sng">
                  <a:noFill/>
                  <a:prstDash val="solid"/>
                </a:ln>
                <a:latin typeface="Segoe Print" pitchFamily="2" charset="0"/>
              </a:rPr>
              <a:t>Psychology? A Science? Really?</a:t>
            </a:r>
            <a:endParaRPr lang="en-GB" sz="2000" b="1" dirty="0">
              <a:ln w="18415" cmpd="sng">
                <a:noFill/>
                <a:prstDash val="solid"/>
              </a:ln>
              <a:effectLst>
                <a:outerShdw blurRad="63500" dir="3600000" algn="tl" rotWithShape="0">
                  <a:srgbClr val="000000">
                    <a:alpha val="70000"/>
                  </a:srgbClr>
                </a:outerShdw>
              </a:effectLst>
              <a:latin typeface="Century Gothic" pitchFamily="34" charset="0"/>
            </a:endParaRP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58088" y="1814844"/>
            <a:ext cx="5923240" cy="7026587"/>
          </a:xfrm>
          <a:prstGeom prst="rect">
            <a:avLst/>
          </a:prstGeom>
          <a:no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658460" y="1814845"/>
            <a:ext cx="5707216" cy="4801314"/>
          </a:xfrm>
          <a:prstGeom prst="rect">
            <a:avLst/>
          </a:prstGeom>
          <a:noFill/>
        </p:spPr>
        <p:txBody>
          <a:bodyPr wrap="square" rtlCol="0">
            <a:spAutoFit/>
          </a:bodyPr>
          <a:lstStyle/>
          <a:p>
            <a:r>
              <a:rPr lang="en-GB" b="1" dirty="0">
                <a:latin typeface="Candara" pitchFamily="34" charset="0"/>
              </a:rPr>
              <a:t>Now to the biggest and most controversial debate of them all…. </a:t>
            </a:r>
          </a:p>
          <a:p>
            <a:endParaRPr lang="en-GB" dirty="0">
              <a:latin typeface="Candara" pitchFamily="34" charset="0"/>
            </a:endParaRPr>
          </a:p>
          <a:p>
            <a:r>
              <a:rPr lang="en-GB" dirty="0">
                <a:latin typeface="Candara" pitchFamily="34" charset="0"/>
              </a:rPr>
              <a:t>Most people assume Psychology is an easy or ‘soft’ subject which cannot possibly be a science. But is it? </a:t>
            </a:r>
          </a:p>
          <a:p>
            <a:br>
              <a:rPr lang="en-GB" dirty="0">
                <a:latin typeface="Candara" pitchFamily="34" charset="0"/>
              </a:rPr>
            </a:br>
            <a:r>
              <a:rPr lang="en-GB" dirty="0">
                <a:latin typeface="Candara" pitchFamily="34" charset="0"/>
              </a:rPr>
              <a:t>It is your job to come to a conclusion as to whether or not Psychology IS a hard science. </a:t>
            </a:r>
          </a:p>
          <a:p>
            <a:endParaRPr lang="en-GB" dirty="0">
              <a:latin typeface="Candara" pitchFamily="34" charset="0"/>
            </a:endParaRPr>
          </a:p>
          <a:p>
            <a:r>
              <a:rPr lang="en-GB" dirty="0">
                <a:latin typeface="Candara" pitchFamily="34" charset="0"/>
              </a:rPr>
              <a:t>Research arguments for and against Psychology as a Science and produce a debate on this. </a:t>
            </a:r>
          </a:p>
          <a:p>
            <a:endParaRPr lang="en-GB" dirty="0">
              <a:latin typeface="Candara" pitchFamily="34" charset="0"/>
            </a:endParaRPr>
          </a:p>
          <a:p>
            <a:r>
              <a:rPr lang="en-GB" dirty="0">
                <a:latin typeface="Candara" pitchFamily="34" charset="0"/>
              </a:rPr>
              <a:t>Consider: </a:t>
            </a:r>
          </a:p>
          <a:p>
            <a:pPr marL="342900" indent="-342900">
              <a:buAutoNum type="arabicParenR"/>
            </a:pPr>
            <a:r>
              <a:rPr lang="en-GB" dirty="0">
                <a:latin typeface="Candara" pitchFamily="34" charset="0"/>
              </a:rPr>
              <a:t>The Subject Content</a:t>
            </a:r>
          </a:p>
          <a:p>
            <a:pPr marL="342900" indent="-342900">
              <a:buAutoNum type="arabicParenR"/>
            </a:pPr>
            <a:r>
              <a:rPr lang="en-GB" dirty="0">
                <a:latin typeface="Candara" pitchFamily="34" charset="0"/>
              </a:rPr>
              <a:t>Research Methods Used</a:t>
            </a:r>
          </a:p>
          <a:p>
            <a:pPr marL="342900" indent="-342900">
              <a:buAutoNum type="arabicParenR"/>
            </a:pPr>
            <a:endParaRPr lang="en-GB" dirty="0"/>
          </a:p>
          <a:p>
            <a:pPr marL="342900" indent="-342900">
              <a:buAutoNum type="arabicParenR"/>
            </a:pPr>
            <a:endParaRPr lang="en-GB" dirty="0"/>
          </a:p>
        </p:txBody>
      </p:sp>
      <p:graphicFrame>
        <p:nvGraphicFramePr>
          <p:cNvPr id="3" name="Table 2"/>
          <p:cNvGraphicFramePr>
            <a:graphicFrameLocks noGrp="1"/>
          </p:cNvGraphicFramePr>
          <p:nvPr>
            <p:extLst>
              <p:ext uri="{D42A27DB-BD31-4B8C-83A1-F6EECF244321}">
                <p14:modId xmlns:p14="http://schemas.microsoft.com/office/powerpoint/2010/main" val="3832292904"/>
              </p:ext>
            </p:extLst>
          </p:nvPr>
        </p:nvGraphicFramePr>
        <p:xfrm>
          <a:off x="683240" y="6522318"/>
          <a:ext cx="5482064" cy="2179392"/>
        </p:xfrm>
        <a:graphic>
          <a:graphicData uri="http://schemas.openxmlformats.org/drawingml/2006/table">
            <a:tbl>
              <a:tblPr firstRow="1" bandRow="1">
                <a:tableStyleId>{5C22544A-7EE6-4342-B048-85BDC9FD1C3A}</a:tableStyleId>
              </a:tblPr>
              <a:tblGrid>
                <a:gridCol w="2741032">
                  <a:extLst>
                    <a:ext uri="{9D8B030D-6E8A-4147-A177-3AD203B41FA5}">
                      <a16:colId xmlns:a16="http://schemas.microsoft.com/office/drawing/2014/main" val="20000"/>
                    </a:ext>
                  </a:extLst>
                </a:gridCol>
                <a:gridCol w="2741032">
                  <a:extLst>
                    <a:ext uri="{9D8B030D-6E8A-4147-A177-3AD203B41FA5}">
                      <a16:colId xmlns:a16="http://schemas.microsoft.com/office/drawing/2014/main" val="20001"/>
                    </a:ext>
                  </a:extLst>
                </a:gridCol>
              </a:tblGrid>
              <a:tr h="419762">
                <a:tc>
                  <a:txBody>
                    <a:bodyPr/>
                    <a:lstStyle/>
                    <a:p>
                      <a:pPr algn="ctr"/>
                      <a:r>
                        <a:rPr lang="en-GB" dirty="0">
                          <a:solidFill>
                            <a:schemeClr val="tx1"/>
                          </a:solidFill>
                        </a:rPr>
                        <a:t>FOR Psych as a Science </a:t>
                      </a:r>
                      <a:r>
                        <a:rPr lang="en-GB" dirty="0">
                          <a:solidFill>
                            <a:schemeClr val="tx1"/>
                          </a:solidFill>
                          <a:sym typeface="Wingdings" pitchFamily="2" charset="2"/>
                        </a:rPr>
                        <a:t></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GB" dirty="0">
                          <a:solidFill>
                            <a:schemeClr val="tx1"/>
                          </a:solidFill>
                        </a:rPr>
                        <a:t>AGAINST</a:t>
                      </a:r>
                      <a:r>
                        <a:rPr lang="en-GB" baseline="0" dirty="0">
                          <a:solidFill>
                            <a:schemeClr val="tx1"/>
                          </a:solidFill>
                        </a:rPr>
                        <a:t> Psych as a Science </a:t>
                      </a:r>
                      <a:r>
                        <a:rPr lang="en-GB" baseline="0" dirty="0">
                          <a:solidFill>
                            <a:schemeClr val="tx1"/>
                          </a:solidFill>
                          <a:sym typeface="Wingdings" pitchFamily="2" charset="2"/>
                        </a:rPr>
                        <a:t></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0000"/>
                  </a:ext>
                </a:extLst>
              </a:tr>
              <a:tr h="1539312">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14863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640" y="1106959"/>
            <a:ext cx="5976664" cy="1015663"/>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Useful Resources &amp; Further Reading</a:t>
            </a:r>
          </a:p>
          <a:p>
            <a:pPr algn="ctr"/>
            <a:endParaRPr lang="en-GB" b="1" dirty="0">
              <a:ln w="18415" cmpd="sng">
                <a:noFill/>
                <a:prstDash val="solid"/>
              </a:ln>
              <a:latin typeface="Segoe Print" pitchFamily="2" charset="0"/>
            </a:endParaRPr>
          </a:p>
          <a:p>
            <a:pPr algn="ctr"/>
            <a:r>
              <a:rPr lang="en-GB" b="1" dirty="0">
                <a:ln w="18415" cmpd="sng">
                  <a:noFill/>
                  <a:prstDash val="solid"/>
                </a:ln>
                <a:latin typeface="Segoe Print" pitchFamily="2" charset="0"/>
              </a:rPr>
              <a:t>To help you on your way…</a:t>
            </a: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58088" y="1814844"/>
            <a:ext cx="5923240" cy="7026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539388" y="2536460"/>
            <a:ext cx="5707216" cy="5878532"/>
          </a:xfrm>
          <a:prstGeom prst="rect">
            <a:avLst/>
          </a:prstGeom>
          <a:noFill/>
        </p:spPr>
        <p:txBody>
          <a:bodyPr wrap="square" rtlCol="0">
            <a:spAutoFit/>
          </a:bodyPr>
          <a:lstStyle/>
          <a:p>
            <a:r>
              <a:rPr lang="en-GB" sz="2000" b="1" dirty="0">
                <a:latin typeface="Candara" pitchFamily="34" charset="0"/>
              </a:rPr>
              <a:t>Websites:</a:t>
            </a:r>
          </a:p>
          <a:p>
            <a:pPr marL="285750" indent="-285750">
              <a:buFont typeface="Arial" pitchFamily="34" charset="0"/>
              <a:buChar char="•"/>
            </a:pPr>
            <a:r>
              <a:rPr lang="en-GB" sz="1600" b="1" dirty="0" err="1">
                <a:latin typeface="Candara" pitchFamily="34" charset="0"/>
              </a:rPr>
              <a:t>Youtube</a:t>
            </a:r>
            <a:r>
              <a:rPr lang="en-GB" sz="1600" dirty="0">
                <a:latin typeface="Candara" pitchFamily="34" charset="0"/>
              </a:rPr>
              <a:t> have a number of really good factual clips. In particular ‘Crash Course’ have produced a number of introductory videos to key elements in Psychology.</a:t>
            </a:r>
          </a:p>
          <a:p>
            <a:pPr marL="285750" indent="-285750">
              <a:buFont typeface="Arial" pitchFamily="34" charset="0"/>
              <a:buChar char="•"/>
            </a:pPr>
            <a:r>
              <a:rPr lang="en-GB" sz="1600" b="1" dirty="0">
                <a:latin typeface="Candara" pitchFamily="34" charset="0"/>
              </a:rPr>
              <a:t>http://www.simplypsychology.org/a-level-psychology.html </a:t>
            </a:r>
            <a:r>
              <a:rPr lang="en-GB" sz="1600" dirty="0">
                <a:latin typeface="Candara" pitchFamily="34" charset="0"/>
              </a:rPr>
              <a:t>- Tailored to the old specification, but has all the relevant key information for A Level Psychology.</a:t>
            </a:r>
          </a:p>
          <a:p>
            <a:pPr marL="285750" indent="-285750">
              <a:buFont typeface="Arial" pitchFamily="34" charset="0"/>
              <a:buChar char="•"/>
            </a:pPr>
            <a:r>
              <a:rPr lang="en-GB" sz="1600" b="1" dirty="0">
                <a:latin typeface="Candara" pitchFamily="34" charset="0"/>
              </a:rPr>
              <a:t>http://www.psychteacher.co.uk</a:t>
            </a:r>
            <a:r>
              <a:rPr lang="en-GB" sz="1600" dirty="0">
                <a:latin typeface="Candara" pitchFamily="34" charset="0"/>
              </a:rPr>
              <a:t>/ - Tailored to the old specification but contains key information for A Level Psychology. </a:t>
            </a:r>
          </a:p>
          <a:p>
            <a:pPr marL="285750" indent="-285750">
              <a:buFont typeface="Arial" pitchFamily="34" charset="0"/>
              <a:buChar char="•"/>
            </a:pPr>
            <a:endParaRPr lang="en-GB" sz="1600" dirty="0">
              <a:latin typeface="Candara" pitchFamily="34" charset="0"/>
            </a:endParaRPr>
          </a:p>
          <a:p>
            <a:pPr marL="285750" indent="-285750">
              <a:buFont typeface="Arial" pitchFamily="34" charset="0"/>
              <a:buChar char="•"/>
            </a:pPr>
            <a:endParaRPr lang="en-GB" sz="1600" dirty="0">
              <a:latin typeface="Candara" pitchFamily="34" charset="0"/>
            </a:endParaRPr>
          </a:p>
          <a:p>
            <a:r>
              <a:rPr lang="en-GB" sz="2000" b="1" dirty="0">
                <a:latin typeface="Candara" pitchFamily="34" charset="0"/>
              </a:rPr>
              <a:t>Books: </a:t>
            </a:r>
          </a:p>
          <a:p>
            <a:pPr marL="285750" indent="-285750">
              <a:buFont typeface="Arial" pitchFamily="34" charset="0"/>
              <a:buChar char="•"/>
            </a:pPr>
            <a:r>
              <a:rPr lang="en-GB" sz="1600" b="1" i="1" dirty="0">
                <a:latin typeface="Candara" pitchFamily="34" charset="0"/>
              </a:rPr>
              <a:t>Working Memory, Thought and Action </a:t>
            </a:r>
            <a:r>
              <a:rPr lang="en-GB" sz="1600" dirty="0">
                <a:latin typeface="Candara" pitchFamily="34" charset="0"/>
              </a:rPr>
              <a:t>– Alan </a:t>
            </a:r>
            <a:r>
              <a:rPr lang="en-GB" sz="1600" dirty="0" err="1">
                <a:latin typeface="Candara" pitchFamily="34" charset="0"/>
              </a:rPr>
              <a:t>Baddeley</a:t>
            </a:r>
            <a:endParaRPr lang="en-GB" sz="1600" dirty="0">
              <a:latin typeface="Candara" pitchFamily="34" charset="0"/>
            </a:endParaRPr>
          </a:p>
          <a:p>
            <a:pPr marL="285750" indent="-285750">
              <a:buFont typeface="Arial" pitchFamily="34" charset="0"/>
              <a:buChar char="•"/>
            </a:pPr>
            <a:r>
              <a:rPr lang="en-GB" sz="1600" b="1" i="1" dirty="0">
                <a:latin typeface="Candara" pitchFamily="34" charset="0"/>
              </a:rPr>
              <a:t>The Lucifer Effect </a:t>
            </a:r>
            <a:r>
              <a:rPr lang="en-GB" sz="1600" dirty="0">
                <a:latin typeface="Candara" pitchFamily="34" charset="0"/>
              </a:rPr>
              <a:t>– Phillip </a:t>
            </a:r>
            <a:r>
              <a:rPr lang="en-GB" sz="1600" dirty="0" err="1">
                <a:latin typeface="Candara" pitchFamily="34" charset="0"/>
              </a:rPr>
              <a:t>Zimbardo</a:t>
            </a:r>
            <a:r>
              <a:rPr lang="en-GB" sz="1600" dirty="0">
                <a:latin typeface="Candara" pitchFamily="34" charset="0"/>
              </a:rPr>
              <a:t> </a:t>
            </a:r>
          </a:p>
          <a:p>
            <a:pPr marL="285750" indent="-285750">
              <a:buFont typeface="Arial" pitchFamily="34" charset="0"/>
              <a:buChar char="•"/>
            </a:pPr>
            <a:r>
              <a:rPr lang="en-GB" sz="1600" b="1" i="1" dirty="0">
                <a:latin typeface="Candara" pitchFamily="34" charset="0"/>
              </a:rPr>
              <a:t>Obedience to Authority </a:t>
            </a:r>
            <a:r>
              <a:rPr lang="en-GB" sz="1600" dirty="0">
                <a:latin typeface="Candara" pitchFamily="34" charset="0"/>
              </a:rPr>
              <a:t>– Stanley </a:t>
            </a:r>
            <a:r>
              <a:rPr lang="en-GB" sz="1600" dirty="0" err="1">
                <a:latin typeface="Candara" pitchFamily="34" charset="0"/>
              </a:rPr>
              <a:t>Milgram</a:t>
            </a:r>
            <a:r>
              <a:rPr lang="en-GB" sz="1600" dirty="0">
                <a:latin typeface="Candara" pitchFamily="34" charset="0"/>
              </a:rPr>
              <a:t> </a:t>
            </a:r>
          </a:p>
          <a:p>
            <a:pPr marL="285750" indent="-285750">
              <a:buFont typeface="Arial" pitchFamily="34" charset="0"/>
              <a:buChar char="•"/>
            </a:pPr>
            <a:r>
              <a:rPr lang="en-GB" sz="1600" b="1" i="1" dirty="0">
                <a:latin typeface="Candara" pitchFamily="34" charset="0"/>
              </a:rPr>
              <a:t>Fundamentals of Cognition </a:t>
            </a:r>
            <a:r>
              <a:rPr lang="en-GB" sz="1600" dirty="0">
                <a:latin typeface="Candara" pitchFamily="34" charset="0"/>
              </a:rPr>
              <a:t>– Michael Eysenck </a:t>
            </a:r>
          </a:p>
          <a:p>
            <a:pPr marL="285750" indent="-285750">
              <a:buFont typeface="Arial" pitchFamily="34" charset="0"/>
              <a:buChar char="•"/>
            </a:pPr>
            <a:r>
              <a:rPr lang="en-GB" sz="1600" b="1" i="1" dirty="0">
                <a:latin typeface="Candara" pitchFamily="34" charset="0"/>
              </a:rPr>
              <a:t>Psychology: The Science of the Mind and Behaviour </a:t>
            </a:r>
            <a:r>
              <a:rPr lang="en-GB" sz="1600" dirty="0">
                <a:latin typeface="Candara" pitchFamily="34" charset="0"/>
              </a:rPr>
              <a:t>– Richard Gross</a:t>
            </a:r>
          </a:p>
          <a:p>
            <a:pPr marL="285750" indent="-285750">
              <a:buFont typeface="Arial" pitchFamily="34" charset="0"/>
              <a:buChar char="•"/>
            </a:pPr>
            <a:r>
              <a:rPr lang="en-GB" sz="1600" b="1" i="1" dirty="0">
                <a:latin typeface="Candara" pitchFamily="34" charset="0"/>
              </a:rPr>
              <a:t>The Complete Companions: AQA Psychology Year 1 and AS Student Book </a:t>
            </a:r>
            <a:r>
              <a:rPr lang="en-GB" sz="1600" dirty="0">
                <a:latin typeface="Candara" pitchFamily="34" charset="0"/>
              </a:rPr>
              <a:t>– Mike Cardwell &amp; Cara Flanagan </a:t>
            </a:r>
          </a:p>
          <a:p>
            <a:pPr marL="285750" indent="-285750">
              <a:buFont typeface="Arial" pitchFamily="34" charset="0"/>
              <a:buChar char="•"/>
            </a:pPr>
            <a:r>
              <a:rPr lang="en-GB" sz="1600" b="1" i="1" dirty="0">
                <a:latin typeface="Candara" pitchFamily="34" charset="0"/>
              </a:rPr>
              <a:t>AQA Psychology for A Level Year 1 and AS Student Book</a:t>
            </a:r>
            <a:r>
              <a:rPr lang="en-GB" sz="1600" i="1" dirty="0">
                <a:latin typeface="Candara" pitchFamily="34" charset="0"/>
              </a:rPr>
              <a:t> </a:t>
            </a:r>
            <a:r>
              <a:rPr lang="en-GB" sz="1600" dirty="0">
                <a:latin typeface="Candara" pitchFamily="34" charset="0"/>
              </a:rPr>
              <a:t>– Cara Flanagan &amp; Dave Berry </a:t>
            </a:r>
          </a:p>
        </p:txBody>
      </p:sp>
    </p:spTree>
    <p:extLst>
      <p:ext uri="{BB962C8B-B14F-4D97-AF65-F5344CB8AC3E}">
        <p14:creationId xmlns:p14="http://schemas.microsoft.com/office/powerpoint/2010/main" val="34504604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258</TotalTime>
  <Words>845</Words>
  <Application>Microsoft Office PowerPoint</Application>
  <PresentationFormat>A4 Paper (210x297 mm)</PresentationFormat>
  <Paragraphs>132</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Candara</vt:lpstr>
      <vt:lpstr>Century Gothic</vt:lpstr>
      <vt:lpstr>Segoe Print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Bilton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Charlotte</cp:lastModifiedBy>
  <cp:revision>28</cp:revision>
  <dcterms:created xsi:type="dcterms:W3CDTF">2015-06-03T18:33:21Z</dcterms:created>
  <dcterms:modified xsi:type="dcterms:W3CDTF">2017-03-01T22:48:08Z</dcterms:modified>
</cp:coreProperties>
</file>